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6" r:id="rId10"/>
    <p:sldId id="267" r:id="rId11"/>
    <p:sldId id="268" r:id="rId12"/>
    <p:sldId id="271" r:id="rId13"/>
    <p:sldId id="275" r:id="rId14"/>
    <p:sldId id="276" r:id="rId15"/>
    <p:sldId id="274" r:id="rId16"/>
    <p:sldId id="278" r:id="rId17"/>
    <p:sldId id="280" r:id="rId18"/>
    <p:sldId id="273" r:id="rId19"/>
    <p:sldId id="272" r:id="rId20"/>
    <p:sldId id="269" r:id="rId21"/>
    <p:sldId id="270"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39" autoAdjust="0"/>
    <p:restoredTop sz="94660"/>
  </p:normalViewPr>
  <p:slideViewPr>
    <p:cSldViewPr snapToGrid="0">
      <p:cViewPr>
        <p:scale>
          <a:sx n="60" d="100"/>
          <a:sy n="60" d="100"/>
        </p:scale>
        <p:origin x="-78" y="-32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C53263-6AAD-4FFF-A8C1-423C19F0AA22}" type="datetimeFigureOut">
              <a:rPr lang="en-GB" smtClean="0"/>
              <a:pPr/>
              <a:t>13/06/2017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E6201F-8F1F-4506-ACA0-2EF6524505A9}" type="slidenum">
              <a:rPr lang="en-GB" smtClean="0"/>
              <a:pPr/>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1948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C53263-6AAD-4FFF-A8C1-423C19F0AA22}" type="datetimeFigureOut">
              <a:rPr lang="en-GB" smtClean="0"/>
              <a:pPr/>
              <a:t>13/06/2017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E6201F-8F1F-4506-ACA0-2EF6524505A9}" type="slidenum">
              <a:rPr lang="en-GB" smtClean="0"/>
              <a:pPr/>
              <a:t>‹#›</a:t>
            </a:fld>
            <a:endParaRPr lang="en-GB" dirty="0"/>
          </a:p>
        </p:txBody>
      </p:sp>
    </p:spTree>
    <p:extLst>
      <p:ext uri="{BB962C8B-B14F-4D97-AF65-F5344CB8AC3E}">
        <p14:creationId xmlns:p14="http://schemas.microsoft.com/office/powerpoint/2010/main" xmlns="" val="156880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C53263-6AAD-4FFF-A8C1-423C19F0AA22}" type="datetimeFigureOut">
              <a:rPr lang="en-GB" smtClean="0"/>
              <a:pPr/>
              <a:t>13/06/2017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E6201F-8F1F-4506-ACA0-2EF6524505A9}" type="slidenum">
              <a:rPr lang="en-GB" smtClean="0"/>
              <a:pPr/>
              <a:t>‹#›</a:t>
            </a:fld>
            <a:endParaRPr lang="en-GB" dirty="0"/>
          </a:p>
        </p:txBody>
      </p:sp>
    </p:spTree>
    <p:extLst>
      <p:ext uri="{BB962C8B-B14F-4D97-AF65-F5344CB8AC3E}">
        <p14:creationId xmlns:p14="http://schemas.microsoft.com/office/powerpoint/2010/main" xmlns="" val="146622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C53263-6AAD-4FFF-A8C1-423C19F0AA22}" type="datetimeFigureOut">
              <a:rPr lang="en-GB" smtClean="0"/>
              <a:pPr/>
              <a:t>13/06/2017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E6201F-8F1F-4506-ACA0-2EF6524505A9}" type="slidenum">
              <a:rPr lang="en-GB" smtClean="0"/>
              <a:pPr/>
              <a:t>‹#›</a:t>
            </a:fld>
            <a:endParaRPr lang="en-GB" dirty="0"/>
          </a:p>
        </p:txBody>
      </p:sp>
    </p:spTree>
    <p:extLst>
      <p:ext uri="{BB962C8B-B14F-4D97-AF65-F5344CB8AC3E}">
        <p14:creationId xmlns:p14="http://schemas.microsoft.com/office/powerpoint/2010/main" xmlns="" val="254701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C53263-6AAD-4FFF-A8C1-423C19F0AA22}" type="datetimeFigureOut">
              <a:rPr lang="en-GB" smtClean="0"/>
              <a:pPr/>
              <a:t>13/06/2017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E6201F-8F1F-4506-ACA0-2EF6524505A9}" type="slidenum">
              <a:rPr lang="en-GB" smtClean="0"/>
              <a:pPr/>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9363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C53263-6AAD-4FFF-A8C1-423C19F0AA22}" type="datetimeFigureOut">
              <a:rPr lang="en-GB" smtClean="0"/>
              <a:pPr/>
              <a:t>13/06/2017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1E6201F-8F1F-4506-ACA0-2EF6524505A9}" type="slidenum">
              <a:rPr lang="en-GB" smtClean="0"/>
              <a:pPr/>
              <a:t>‹#›</a:t>
            </a:fld>
            <a:endParaRPr lang="en-GB" dirty="0"/>
          </a:p>
        </p:txBody>
      </p:sp>
    </p:spTree>
    <p:extLst>
      <p:ext uri="{BB962C8B-B14F-4D97-AF65-F5344CB8AC3E}">
        <p14:creationId xmlns:p14="http://schemas.microsoft.com/office/powerpoint/2010/main" xmlns="" val="221725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C53263-6AAD-4FFF-A8C1-423C19F0AA22}" type="datetimeFigureOut">
              <a:rPr lang="en-GB" smtClean="0"/>
              <a:pPr/>
              <a:t>13/06/2017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1E6201F-8F1F-4506-ACA0-2EF6524505A9}" type="slidenum">
              <a:rPr lang="en-GB" smtClean="0"/>
              <a:pPr/>
              <a:t>‹#›</a:t>
            </a:fld>
            <a:endParaRPr lang="en-GB" dirty="0"/>
          </a:p>
        </p:txBody>
      </p:sp>
    </p:spTree>
    <p:extLst>
      <p:ext uri="{BB962C8B-B14F-4D97-AF65-F5344CB8AC3E}">
        <p14:creationId xmlns:p14="http://schemas.microsoft.com/office/powerpoint/2010/main" xmlns="" val="354085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C53263-6AAD-4FFF-A8C1-423C19F0AA22}" type="datetimeFigureOut">
              <a:rPr lang="en-GB" smtClean="0"/>
              <a:pPr/>
              <a:t>13/06/2017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1E6201F-8F1F-4506-ACA0-2EF6524505A9}" type="slidenum">
              <a:rPr lang="en-GB" smtClean="0"/>
              <a:pPr/>
              <a:t>‹#›</a:t>
            </a:fld>
            <a:endParaRPr lang="en-GB" dirty="0"/>
          </a:p>
        </p:txBody>
      </p:sp>
    </p:spTree>
    <p:extLst>
      <p:ext uri="{BB962C8B-B14F-4D97-AF65-F5344CB8AC3E}">
        <p14:creationId xmlns:p14="http://schemas.microsoft.com/office/powerpoint/2010/main" xmlns="" val="217591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C53263-6AAD-4FFF-A8C1-423C19F0AA22}" type="datetimeFigureOut">
              <a:rPr lang="en-GB" smtClean="0"/>
              <a:pPr/>
              <a:t>13/06/2017</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71E6201F-8F1F-4506-ACA0-2EF6524505A9}" type="slidenum">
              <a:rPr lang="en-GB" smtClean="0"/>
              <a:pPr/>
              <a:t>‹#›</a:t>
            </a:fld>
            <a:endParaRPr lang="en-GB" dirty="0"/>
          </a:p>
        </p:txBody>
      </p:sp>
    </p:spTree>
    <p:extLst>
      <p:ext uri="{BB962C8B-B14F-4D97-AF65-F5344CB8AC3E}">
        <p14:creationId xmlns:p14="http://schemas.microsoft.com/office/powerpoint/2010/main" xmlns="" val="350587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AC53263-6AAD-4FFF-A8C1-423C19F0AA22}" type="datetimeFigureOut">
              <a:rPr lang="en-GB" smtClean="0"/>
              <a:pPr/>
              <a:t>13/06/2017</a:t>
            </a:fld>
            <a:endParaRPr lang="en-GB"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E6201F-8F1F-4506-ACA0-2EF6524505A9}" type="slidenum">
              <a:rPr lang="en-GB" smtClean="0"/>
              <a:pPr/>
              <a:t>‹#›</a:t>
            </a:fld>
            <a:endParaRPr lang="en-GB" dirty="0"/>
          </a:p>
        </p:txBody>
      </p:sp>
    </p:spTree>
    <p:extLst>
      <p:ext uri="{BB962C8B-B14F-4D97-AF65-F5344CB8AC3E}">
        <p14:creationId xmlns:p14="http://schemas.microsoft.com/office/powerpoint/2010/main" xmlns="" val="1636543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53263-6AAD-4FFF-A8C1-423C19F0AA22}" type="datetimeFigureOut">
              <a:rPr lang="en-GB" smtClean="0"/>
              <a:pPr/>
              <a:t>13/06/2017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1E6201F-8F1F-4506-ACA0-2EF6524505A9}" type="slidenum">
              <a:rPr lang="en-GB" smtClean="0"/>
              <a:pPr/>
              <a:t>‹#›</a:t>
            </a:fld>
            <a:endParaRPr lang="en-GB" dirty="0"/>
          </a:p>
        </p:txBody>
      </p:sp>
    </p:spTree>
    <p:extLst>
      <p:ext uri="{BB962C8B-B14F-4D97-AF65-F5344CB8AC3E}">
        <p14:creationId xmlns:p14="http://schemas.microsoft.com/office/powerpoint/2010/main" xmlns="" val="2467876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C53263-6AAD-4FFF-A8C1-423C19F0AA22}" type="datetimeFigureOut">
              <a:rPr lang="en-GB" smtClean="0"/>
              <a:pPr/>
              <a:t>13/06/2017</a:t>
            </a:fld>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E6201F-8F1F-4506-ACA0-2EF6524505A9}" type="slidenum">
              <a:rPr lang="en-GB" smtClean="0"/>
              <a:pPr/>
              <a:t>‹#›</a:t>
            </a:fld>
            <a:endParaRPr lang="en-GB"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660540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lac.org/" TargetMode="External"/><Relationship Id="rId2" Type="http://schemas.openxmlformats.org/officeDocument/2006/relationships/hyperlink" Target="http://www.iaf.nu/"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ilac.org/ilac-mra-and-signatori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511" y="1100380"/>
            <a:ext cx="9386808" cy="3146155"/>
          </a:xfrm>
        </p:spPr>
        <p:txBody>
          <a:bodyPr>
            <a:noAutofit/>
          </a:bodyPr>
          <a:lstStyle/>
          <a:p>
            <a:pPr algn="ctr"/>
            <a:r>
              <a:rPr lang="en-US" sz="4400" b="1" dirty="0" smtClean="0">
                <a:latin typeface="Bookman Old Style" panose="02050604050505020204" pitchFamily="18" charset="0"/>
              </a:rPr>
              <a:t>IMPORTANCE OF CONSTRUCTION SECTOR FOR ECONOMIC DEVELOPMENT IN SRI LANKA &amp; ROLE OF ACCREDITATION </a:t>
            </a:r>
            <a:endParaRPr lang="en-GB" sz="4400" b="1" dirty="0">
              <a:latin typeface="Bookman Old Style" panose="02050604050505020204" pitchFamily="18" charset="0"/>
            </a:endParaRPr>
          </a:p>
        </p:txBody>
      </p:sp>
      <p:sp>
        <p:nvSpPr>
          <p:cNvPr id="3" name="TextBox 2"/>
          <p:cNvSpPr txBox="1"/>
          <p:nvPr/>
        </p:nvSpPr>
        <p:spPr>
          <a:xfrm>
            <a:off x="7719242" y="4584879"/>
            <a:ext cx="3807350" cy="1754326"/>
          </a:xfrm>
          <a:prstGeom prst="rect">
            <a:avLst/>
          </a:prstGeom>
          <a:noFill/>
        </p:spPr>
        <p:txBody>
          <a:bodyPr wrap="square" rtlCol="0">
            <a:spAutoFit/>
          </a:bodyPr>
          <a:lstStyle/>
          <a:p>
            <a:r>
              <a:rPr lang="en-US" b="1" dirty="0" smtClean="0">
                <a:latin typeface="Bookman Old Style" panose="02050604050505020204" pitchFamily="18" charset="0"/>
              </a:rPr>
              <a:t>By: Prof. Chitra Weddikkara</a:t>
            </a:r>
          </a:p>
          <a:p>
            <a:r>
              <a:rPr lang="en-US" dirty="0" smtClean="0">
                <a:latin typeface="Bookman Old Style" panose="02050604050505020204" pitchFamily="18" charset="0"/>
              </a:rPr>
              <a:t>Chartered Architect /Chartered Quantity Surveyor/ Project Manager  /Adjudicator </a:t>
            </a:r>
          </a:p>
          <a:p>
            <a:r>
              <a:rPr lang="en-US" dirty="0" smtClean="0">
                <a:latin typeface="Bookman Old Style" panose="02050604050505020204" pitchFamily="18" charset="0"/>
              </a:rPr>
              <a:t>FRICS FAIQS FIQSSL FIPMSL</a:t>
            </a:r>
          </a:p>
          <a:p>
            <a:r>
              <a:rPr lang="en-GB" dirty="0" smtClean="0">
                <a:latin typeface="Bookman Old Style" panose="02050604050505020204" pitchFamily="18" charset="0"/>
              </a:rPr>
              <a:t>A ARB RAIA FIASL</a:t>
            </a:r>
            <a:endParaRPr lang="en-GB" dirty="0">
              <a:latin typeface="Bookman Old Style" panose="02050604050505020204" pitchFamily="18" charset="0"/>
            </a:endParaRPr>
          </a:p>
        </p:txBody>
      </p:sp>
      <p:pic>
        <p:nvPicPr>
          <p:cNvPr id="4" name="Picture 3"/>
          <p:cNvPicPr>
            <a:picLocks noChangeAspect="1"/>
          </p:cNvPicPr>
          <p:nvPr/>
        </p:nvPicPr>
        <p:blipFill>
          <a:blip r:embed="rId2"/>
          <a:stretch>
            <a:fillRect/>
          </a:stretch>
        </p:blipFill>
        <p:spPr>
          <a:xfrm>
            <a:off x="952751" y="4397593"/>
            <a:ext cx="3137986" cy="1948855"/>
          </a:xfrm>
          <a:prstGeom prst="rect">
            <a:avLst/>
          </a:prstGeom>
        </p:spPr>
      </p:pic>
      <p:pic>
        <p:nvPicPr>
          <p:cNvPr id="5" name="Picture 4"/>
          <p:cNvPicPr>
            <a:picLocks noChangeAspect="1"/>
          </p:cNvPicPr>
          <p:nvPr/>
        </p:nvPicPr>
        <p:blipFill>
          <a:blip r:embed="rId3"/>
          <a:stretch>
            <a:fillRect/>
          </a:stretch>
        </p:blipFill>
        <p:spPr>
          <a:xfrm>
            <a:off x="4305049" y="4397594"/>
            <a:ext cx="2773990" cy="1845964"/>
          </a:xfrm>
          <a:prstGeom prst="rect">
            <a:avLst/>
          </a:prstGeom>
        </p:spPr>
      </p:pic>
    </p:spTree>
    <p:extLst>
      <p:ext uri="{BB962C8B-B14F-4D97-AF65-F5344CB8AC3E}">
        <p14:creationId xmlns:p14="http://schemas.microsoft.com/office/powerpoint/2010/main" xmlns="" val="2916340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67294"/>
            <a:ext cx="9824185" cy="662539"/>
          </a:xfrm>
        </p:spPr>
        <p:txBody>
          <a:bodyPr>
            <a:normAutofit/>
          </a:bodyPr>
          <a:lstStyle/>
          <a:p>
            <a:r>
              <a:rPr lang="en-US" sz="4000" dirty="0">
                <a:solidFill>
                  <a:srgbClr val="000000"/>
                </a:solidFill>
                <a:latin typeface="Bookman Old Style" panose="02050604050505020204" pitchFamily="18" charset="0"/>
              </a:rPr>
              <a:t>State</a:t>
            </a:r>
            <a:r>
              <a:rPr lang="en-US" sz="4000" dirty="0" smtClean="0"/>
              <a:t> </a:t>
            </a:r>
            <a:r>
              <a:rPr lang="en-US" sz="4000" dirty="0" smtClean="0">
                <a:solidFill>
                  <a:srgbClr val="000000"/>
                </a:solidFill>
                <a:latin typeface="Bookman Old Style" panose="02050604050505020204" pitchFamily="18" charset="0"/>
              </a:rPr>
              <a:t>Announcements</a:t>
            </a:r>
            <a:endParaRPr lang="en-US" sz="4000" dirty="0">
              <a:solidFill>
                <a:srgbClr val="000000"/>
              </a:solidFill>
              <a:latin typeface="Bookman Old Style" panose="02050604050505020204" pitchFamily="18" charset="0"/>
            </a:endParaRPr>
          </a:p>
        </p:txBody>
      </p:sp>
      <p:sp>
        <p:nvSpPr>
          <p:cNvPr id="3" name="Content Placeholder 2"/>
          <p:cNvSpPr>
            <a:spLocks noGrp="1"/>
          </p:cNvSpPr>
          <p:nvPr>
            <p:ph idx="1"/>
          </p:nvPr>
        </p:nvSpPr>
        <p:spPr/>
        <p:txBody>
          <a:bodyPr/>
          <a:lstStyle/>
          <a:p>
            <a:pPr marL="0" indent="0">
              <a:buNone/>
            </a:pPr>
            <a:r>
              <a:rPr lang="en-US" b="1"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To </a:t>
            </a:r>
            <a:r>
              <a:rPr lang="en-US" b="1"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reduce import duties on a </a:t>
            </a:r>
            <a:r>
              <a:rPr lang="en-US" b="1"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range </a:t>
            </a:r>
            <a:r>
              <a:rPr lang="en-US" b="1"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of: </a:t>
            </a:r>
            <a:endParaRPr lang="en-US" b="1"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pPr>
              <a:buFont typeface="Wingdings" panose="05000000000000000000" pitchFamily="2" charset="2"/>
              <a:buChar char="Ø"/>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 Materials</a:t>
            </a:r>
          </a:p>
          <a:p>
            <a:pPr>
              <a:buFont typeface="Wingdings" panose="05000000000000000000" pitchFamily="2" charset="2"/>
              <a:buChar char="Ø"/>
            </a:pP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and Machinery</a:t>
            </a:r>
          </a:p>
          <a:p>
            <a:endParaRPr lang="en-US" b="1"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r>
              <a:rPr lang="en-US" b="1"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Government </a:t>
            </a:r>
            <a:r>
              <a:rPr lang="en-US" b="1"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Training under their Cost for:</a:t>
            </a:r>
          </a:p>
          <a:p>
            <a:pPr>
              <a:buFont typeface="Wingdings" panose="05000000000000000000" pitchFamily="2" charset="2"/>
              <a:buChar char="Ø"/>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carpenters</a:t>
            </a:r>
            <a:endPar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pPr>
              <a:buFont typeface="Wingdings" panose="05000000000000000000" pitchFamily="2" charset="2"/>
              <a:buChar char="Ø"/>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plumbers</a:t>
            </a:r>
            <a:endPar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pPr>
              <a:buFont typeface="Wingdings" panose="05000000000000000000" pitchFamily="2" charset="2"/>
              <a:buChar char="Ø"/>
            </a:pP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electricians </a:t>
            </a:r>
          </a:p>
          <a:p>
            <a:pPr>
              <a:buFont typeface="Wingdings" panose="05000000000000000000" pitchFamily="2" charset="2"/>
              <a:buChar char="Ø"/>
            </a:pP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and other related workers</a:t>
            </a:r>
          </a:p>
        </p:txBody>
      </p:sp>
      <p:pic>
        <p:nvPicPr>
          <p:cNvPr id="4" name="Picture 3"/>
          <p:cNvPicPr>
            <a:picLocks noChangeAspect="1"/>
          </p:cNvPicPr>
          <p:nvPr/>
        </p:nvPicPr>
        <p:blipFill>
          <a:blip r:embed="rId2"/>
          <a:stretch>
            <a:fillRect/>
          </a:stretch>
        </p:blipFill>
        <p:spPr>
          <a:xfrm>
            <a:off x="5406849" y="4960298"/>
            <a:ext cx="3762375" cy="1209675"/>
          </a:xfrm>
          <a:prstGeom prst="rect">
            <a:avLst/>
          </a:prstGeom>
        </p:spPr>
      </p:pic>
      <p:pic>
        <p:nvPicPr>
          <p:cNvPr id="5" name="Picture 4"/>
          <p:cNvPicPr>
            <a:picLocks noChangeAspect="1"/>
          </p:cNvPicPr>
          <p:nvPr/>
        </p:nvPicPr>
        <p:blipFill>
          <a:blip r:embed="rId3"/>
          <a:stretch>
            <a:fillRect/>
          </a:stretch>
        </p:blipFill>
        <p:spPr>
          <a:xfrm>
            <a:off x="8723569" y="3505941"/>
            <a:ext cx="3009900" cy="1514475"/>
          </a:xfrm>
          <a:prstGeom prst="rect">
            <a:avLst/>
          </a:prstGeom>
        </p:spPr>
      </p:pic>
      <p:pic>
        <p:nvPicPr>
          <p:cNvPr id="6" name="Picture 5"/>
          <p:cNvPicPr>
            <a:picLocks noChangeAspect="1"/>
          </p:cNvPicPr>
          <p:nvPr/>
        </p:nvPicPr>
        <p:blipFill>
          <a:blip r:embed="rId4"/>
          <a:stretch>
            <a:fillRect/>
          </a:stretch>
        </p:blipFill>
        <p:spPr>
          <a:xfrm>
            <a:off x="7690106" y="1856156"/>
            <a:ext cx="2066925" cy="2209800"/>
          </a:xfrm>
          <a:prstGeom prst="rect">
            <a:avLst/>
          </a:prstGeom>
        </p:spPr>
      </p:pic>
      <p:pic>
        <p:nvPicPr>
          <p:cNvPr id="7" name="Picture 6"/>
          <p:cNvPicPr>
            <a:picLocks noChangeAspect="1"/>
          </p:cNvPicPr>
          <p:nvPr/>
        </p:nvPicPr>
        <p:blipFill>
          <a:blip r:embed="rId5"/>
          <a:stretch>
            <a:fillRect/>
          </a:stretch>
        </p:blipFill>
        <p:spPr>
          <a:xfrm>
            <a:off x="8495314" y="87308"/>
            <a:ext cx="2800350" cy="1628775"/>
          </a:xfrm>
          <a:prstGeom prst="rect">
            <a:avLst/>
          </a:prstGeom>
        </p:spPr>
      </p:pic>
    </p:spTree>
    <p:extLst>
      <p:ext uri="{BB962C8B-B14F-4D97-AF65-F5344CB8AC3E}">
        <p14:creationId xmlns:p14="http://schemas.microsoft.com/office/powerpoint/2010/main" xmlns="" val="2491882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31" y="299545"/>
            <a:ext cx="11246069" cy="1466193"/>
          </a:xfrm>
        </p:spPr>
        <p:txBody>
          <a:bodyPr>
            <a:normAutofit/>
          </a:bodyPr>
          <a:lstStyle/>
          <a:p>
            <a:r>
              <a:rPr lang="en-US" sz="3600" dirty="0">
                <a:solidFill>
                  <a:srgbClr val="000000"/>
                </a:solidFill>
                <a:latin typeface="Bookman Old Style" panose="02050604050505020204" pitchFamily="18" charset="0"/>
              </a:rPr>
              <a:t>Government Implementation in Constructions’ Cost Input </a:t>
            </a:r>
          </a:p>
        </p:txBody>
      </p:sp>
      <p:sp>
        <p:nvSpPr>
          <p:cNvPr id="3" name="Content Placeholder 2"/>
          <p:cNvSpPr>
            <a:spLocks noGrp="1"/>
          </p:cNvSpPr>
          <p:nvPr>
            <p:ph idx="1"/>
          </p:nvPr>
        </p:nvSpPr>
        <p:spPr>
          <a:xfrm>
            <a:off x="1097280" y="1893861"/>
            <a:ext cx="10058400" cy="4023360"/>
          </a:xfrm>
        </p:spPr>
        <p:txBody>
          <a:bodyPr/>
          <a:lstStyle/>
          <a:p>
            <a:pPr algn="just">
              <a:buFont typeface="Wingdings" panose="05000000000000000000" pitchFamily="2" charset="2"/>
              <a:buChar char="Ø"/>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Lowering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or cancelling import duties on a variety of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products</a:t>
            </a:r>
            <a:endPar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pPr algn="just">
              <a:buFont typeface="Wingdings" panose="05000000000000000000" pitchFamily="2" charset="2"/>
              <a:buChar char="Ø"/>
            </a:pPr>
            <a:r>
              <a:rPr lang="en-US" dirty="0"/>
              <a:t>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Reducing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price of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Bulk Cement, one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of the major materials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use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in the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country (70</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 of Dry Bulk Cement mainly imported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from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India</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As of mid-2015 the nation’s cement capacity was 7.5m tonnes,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according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to industry data supplied by a local cement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producer</a:t>
            </a:r>
          </a:p>
          <a:p>
            <a:pPr algn="just">
              <a:buFont typeface="Wingdings" panose="05000000000000000000" pitchFamily="2" charset="2"/>
              <a:buChar char="Ø"/>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According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to Asia Securities, a Colombo-based equities brokerage, in 2016-17 the state plans to spend around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LKR 590bn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($4.2bn), primarily on road and other types of infrastructure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projects</a:t>
            </a:r>
            <a:endPar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pPr algn="just">
              <a:buFont typeface="Wingdings" panose="05000000000000000000" pitchFamily="2" charset="2"/>
              <a:buChar char="§"/>
            </a:pPr>
            <a:endPar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8450580" y="4477899"/>
            <a:ext cx="2705100" cy="1685925"/>
          </a:xfrm>
          <a:prstGeom prst="rect">
            <a:avLst/>
          </a:prstGeom>
        </p:spPr>
      </p:pic>
    </p:spTree>
    <p:extLst>
      <p:ext uri="{BB962C8B-B14F-4D97-AF65-F5344CB8AC3E}">
        <p14:creationId xmlns:p14="http://schemas.microsoft.com/office/powerpoint/2010/main" xmlns="" val="3427584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067" y="176463"/>
            <a:ext cx="10292165" cy="1540042"/>
          </a:xfrm>
        </p:spPr>
        <p:txBody>
          <a:bodyPr>
            <a:normAutofit fontScale="90000"/>
          </a:bodyPr>
          <a:lstStyle/>
          <a:p>
            <a:r>
              <a:rPr lang="en-US" sz="4000" b="1" dirty="0" smtClean="0">
                <a:latin typeface="Bookman Old Style" panose="02050604050505020204" pitchFamily="18" charset="0"/>
              </a:rPr>
              <a:t/>
            </a:r>
            <a:br>
              <a:rPr lang="en-US" sz="4000" b="1" dirty="0" smtClean="0">
                <a:latin typeface="Bookman Old Style" panose="02050604050505020204" pitchFamily="18" charset="0"/>
              </a:rPr>
            </a:br>
            <a:r>
              <a:rPr lang="en-US" sz="4000" b="1" dirty="0">
                <a:latin typeface="Bookman Old Style" panose="02050604050505020204" pitchFamily="18" charset="0"/>
              </a:rPr>
              <a:t/>
            </a:r>
            <a:br>
              <a:rPr lang="en-US" sz="4000" b="1" dirty="0">
                <a:latin typeface="Bookman Old Style" panose="02050604050505020204" pitchFamily="18" charset="0"/>
              </a:rPr>
            </a:br>
            <a:r>
              <a:rPr lang="en-US" sz="4000" b="1" dirty="0" smtClean="0">
                <a:latin typeface="Bookman Old Style" panose="02050604050505020204" pitchFamily="18" charset="0"/>
              </a:rPr>
              <a:t/>
            </a:r>
            <a:br>
              <a:rPr lang="en-US" sz="4000" b="1" dirty="0" smtClean="0">
                <a:latin typeface="Bookman Old Style" panose="02050604050505020204" pitchFamily="18" charset="0"/>
              </a:rPr>
            </a:br>
            <a:r>
              <a:rPr lang="en-US" sz="4400" dirty="0">
                <a:solidFill>
                  <a:srgbClr val="000000"/>
                </a:solidFill>
                <a:latin typeface="Bookman Old Style" panose="02050604050505020204" pitchFamily="18" charset="0"/>
              </a:rPr>
              <a:t>Accreditation  -Delivering confidence in the construction  and the built Environment </a:t>
            </a:r>
          </a:p>
        </p:txBody>
      </p:sp>
      <p:sp>
        <p:nvSpPr>
          <p:cNvPr id="3" name="Content Placeholder 2"/>
          <p:cNvSpPr>
            <a:spLocks noGrp="1"/>
          </p:cNvSpPr>
          <p:nvPr>
            <p:ph idx="1"/>
          </p:nvPr>
        </p:nvSpPr>
        <p:spPr>
          <a:xfrm>
            <a:off x="1097280" y="1845734"/>
            <a:ext cx="11094720" cy="4439156"/>
          </a:xfrm>
        </p:spPr>
        <p:txBody>
          <a:bodyPr>
            <a:normAutofit fontScale="25000" lnSpcReduction="20000"/>
          </a:bodyPr>
          <a:lstStyle/>
          <a:p>
            <a:pPr marL="0" indent="0" algn="just">
              <a:buNone/>
            </a:pPr>
            <a:r>
              <a:rPr lang="en-US" sz="9600" b="1" dirty="0" smtClean="0">
                <a:solidFill>
                  <a:schemeClr val="tx1"/>
                </a:solidFill>
                <a:latin typeface="Bookman Old Style" panose="02050604050505020204" pitchFamily="18" charset="0"/>
              </a:rPr>
              <a:t>9</a:t>
            </a:r>
            <a:r>
              <a:rPr lang="en-US" sz="9600" b="1" baseline="30000" dirty="0" smtClean="0">
                <a:solidFill>
                  <a:schemeClr val="tx1"/>
                </a:solidFill>
                <a:latin typeface="Bookman Old Style" panose="02050604050505020204" pitchFamily="18" charset="0"/>
              </a:rPr>
              <a:t>th</a:t>
            </a:r>
            <a:r>
              <a:rPr lang="en-US" sz="9600" b="1" dirty="0" smtClean="0">
                <a:solidFill>
                  <a:schemeClr val="tx1"/>
                </a:solidFill>
                <a:latin typeface="Bookman Old Style" panose="02050604050505020204" pitchFamily="18" charset="0"/>
              </a:rPr>
              <a:t> of June 2017 celebrated the World </a:t>
            </a:r>
            <a:r>
              <a:rPr lang="en-US" sz="9600" b="1" dirty="0">
                <a:solidFill>
                  <a:schemeClr val="tx1"/>
                </a:solidFill>
                <a:latin typeface="Bookman Old Style" panose="02050604050505020204" pitchFamily="18" charset="0"/>
              </a:rPr>
              <a:t>Accreditation </a:t>
            </a:r>
            <a:r>
              <a:rPr lang="en-US" sz="9600" b="1" dirty="0" smtClean="0">
                <a:solidFill>
                  <a:schemeClr val="tx1"/>
                </a:solidFill>
                <a:latin typeface="Bookman Old Style" panose="02050604050505020204" pitchFamily="18" charset="0"/>
              </a:rPr>
              <a:t>Day </a:t>
            </a:r>
          </a:p>
          <a:p>
            <a:pPr algn="just">
              <a:lnSpc>
                <a:spcPct val="120000"/>
              </a:lnSpc>
              <a:buFont typeface="Wingdings" panose="05000000000000000000" pitchFamily="2" charset="2"/>
              <a:buChar char="Ø"/>
            </a:pPr>
            <a:r>
              <a:rPr lang="en-US" sz="9600" dirty="0" smtClean="0">
                <a:solidFill>
                  <a:schemeClr val="tx1"/>
                </a:solidFill>
                <a:latin typeface="Bookman Old Style" panose="02050604050505020204" pitchFamily="18" charset="0"/>
              </a:rPr>
              <a:t>It was </a:t>
            </a:r>
            <a:r>
              <a:rPr lang="en-US" sz="9600" dirty="0">
                <a:solidFill>
                  <a:schemeClr val="tx1"/>
                </a:solidFill>
                <a:latin typeface="Bookman Old Style" panose="02050604050505020204" pitchFamily="18" charset="0"/>
              </a:rPr>
              <a:t>a global initiative to raise awareness of the importance of accreditation. It </a:t>
            </a:r>
            <a:r>
              <a:rPr lang="en-US" sz="9600" dirty="0" smtClean="0">
                <a:solidFill>
                  <a:schemeClr val="tx1"/>
                </a:solidFill>
                <a:latin typeface="Bookman Old Style" panose="02050604050505020204" pitchFamily="18" charset="0"/>
              </a:rPr>
              <a:t>has been jointly </a:t>
            </a:r>
            <a:r>
              <a:rPr lang="en-US" sz="9600" dirty="0">
                <a:solidFill>
                  <a:schemeClr val="tx1"/>
                </a:solidFill>
                <a:latin typeface="Bookman Old Style" panose="02050604050505020204" pitchFamily="18" charset="0"/>
              </a:rPr>
              <a:t>established by the International Accreditation Forum (</a:t>
            </a:r>
            <a:r>
              <a:rPr lang="en-US" sz="9600" dirty="0">
                <a:solidFill>
                  <a:schemeClr val="tx1"/>
                </a:solidFill>
                <a:latin typeface="Bookman Old Style" panose="02050604050505020204" pitchFamily="18" charset="0"/>
                <a:hlinkClick r:id="rId2" tooltip="IAF"/>
              </a:rPr>
              <a:t>IAF</a:t>
            </a:r>
            <a:r>
              <a:rPr lang="en-US" sz="9600" dirty="0">
                <a:solidFill>
                  <a:schemeClr val="tx1"/>
                </a:solidFill>
                <a:latin typeface="Bookman Old Style" panose="02050604050505020204" pitchFamily="18" charset="0"/>
              </a:rPr>
              <a:t>) and the International Laboratory Accreditation Cooperation (</a:t>
            </a:r>
            <a:r>
              <a:rPr lang="en-US" sz="9600" dirty="0">
                <a:solidFill>
                  <a:schemeClr val="tx1"/>
                </a:solidFill>
                <a:latin typeface="Bookman Old Style" panose="02050604050505020204" pitchFamily="18" charset="0"/>
                <a:hlinkClick r:id="rId3" tooltip="ILAC"/>
              </a:rPr>
              <a:t>ILAC</a:t>
            </a:r>
            <a:r>
              <a:rPr lang="en-US" sz="9600" dirty="0" smtClean="0">
                <a:solidFill>
                  <a:schemeClr val="tx1"/>
                </a:solidFill>
                <a:latin typeface="Bookman Old Style" panose="02050604050505020204" pitchFamily="18" charset="0"/>
              </a:rPr>
              <a:t>)</a:t>
            </a:r>
          </a:p>
          <a:p>
            <a:pPr algn="just">
              <a:lnSpc>
                <a:spcPct val="120000"/>
              </a:lnSpc>
              <a:buFont typeface="Wingdings" panose="05000000000000000000" pitchFamily="2" charset="2"/>
              <a:buChar char="Ø"/>
            </a:pPr>
            <a:r>
              <a:rPr lang="en-US" sz="9600" dirty="0" smtClean="0">
                <a:solidFill>
                  <a:schemeClr val="tx1"/>
                </a:solidFill>
                <a:latin typeface="Bookman Old Style" panose="02050604050505020204" pitchFamily="18" charset="0"/>
              </a:rPr>
              <a:t>This </a:t>
            </a:r>
            <a:r>
              <a:rPr lang="en-US" sz="9600" dirty="0">
                <a:solidFill>
                  <a:schemeClr val="tx1"/>
                </a:solidFill>
                <a:latin typeface="Bookman Old Style" panose="02050604050505020204" pitchFamily="18" charset="0"/>
              </a:rPr>
              <a:t>year’s theme focuses </a:t>
            </a:r>
            <a:r>
              <a:rPr lang="en-US" sz="9600" dirty="0" smtClean="0">
                <a:solidFill>
                  <a:schemeClr val="tx1"/>
                </a:solidFill>
                <a:latin typeface="Bookman Old Style" panose="02050604050505020204" pitchFamily="18" charset="0"/>
              </a:rPr>
              <a:t>on construction sector  and  </a:t>
            </a:r>
            <a:r>
              <a:rPr lang="en-US" sz="9600" dirty="0">
                <a:solidFill>
                  <a:schemeClr val="tx1"/>
                </a:solidFill>
                <a:latin typeface="Bookman Old Style" panose="02050604050505020204" pitchFamily="18" charset="0"/>
              </a:rPr>
              <a:t>how accreditation </a:t>
            </a:r>
            <a:r>
              <a:rPr lang="en-US" sz="9600" dirty="0" smtClean="0">
                <a:solidFill>
                  <a:schemeClr val="tx1"/>
                </a:solidFill>
                <a:latin typeface="Bookman Old Style" panose="02050604050505020204" pitchFamily="18" charset="0"/>
              </a:rPr>
              <a:t>can support </a:t>
            </a:r>
            <a:r>
              <a:rPr lang="en-US" sz="9600" dirty="0">
                <a:solidFill>
                  <a:schemeClr val="tx1"/>
                </a:solidFill>
                <a:latin typeface="Bookman Old Style" panose="02050604050505020204" pitchFamily="18" charset="0"/>
              </a:rPr>
              <a:t>professionals in the construction industry, ranging from </a:t>
            </a:r>
            <a:r>
              <a:rPr lang="en-US" sz="9600" dirty="0" smtClean="0">
                <a:solidFill>
                  <a:schemeClr val="tx1"/>
                </a:solidFill>
                <a:latin typeface="Bookman Old Style" panose="02050604050505020204" pitchFamily="18" charset="0"/>
              </a:rPr>
              <a:t>designers</a:t>
            </a:r>
            <a:r>
              <a:rPr lang="en-US" sz="9600" dirty="0">
                <a:solidFill>
                  <a:schemeClr val="tx1"/>
                </a:solidFill>
                <a:latin typeface="Bookman Old Style" panose="02050604050505020204" pitchFamily="18" charset="0"/>
              </a:rPr>
              <a:t>, architects, civil engineers, contractors, manufacturers, </a:t>
            </a:r>
            <a:r>
              <a:rPr lang="en-US" sz="9600" dirty="0" smtClean="0">
                <a:solidFill>
                  <a:schemeClr val="tx1"/>
                </a:solidFill>
                <a:latin typeface="Bookman Old Style" panose="02050604050505020204" pitchFamily="18" charset="0"/>
              </a:rPr>
              <a:t>to regulators </a:t>
            </a:r>
          </a:p>
          <a:p>
            <a:pPr algn="just"/>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xmlns="" val="0"/>
              </a:ext>
            </a:extLst>
          </a:blip>
          <a:srcRect b="24406"/>
          <a:stretch/>
        </p:blipFill>
        <p:spPr>
          <a:xfrm>
            <a:off x="9055706" y="405481"/>
            <a:ext cx="3025935" cy="1360257"/>
          </a:xfrm>
          <a:prstGeom prst="rect">
            <a:avLst/>
          </a:prstGeom>
        </p:spPr>
      </p:pic>
    </p:spTree>
    <p:extLst>
      <p:ext uri="{BB962C8B-B14F-4D97-AF65-F5344CB8AC3E}">
        <p14:creationId xmlns:p14="http://schemas.microsoft.com/office/powerpoint/2010/main" xmlns="" val="86159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35" y="986117"/>
            <a:ext cx="10058400" cy="782343"/>
          </a:xfrm>
        </p:spPr>
        <p:txBody>
          <a:bodyPr>
            <a:normAutofit/>
          </a:bodyPr>
          <a:lstStyle/>
          <a:p>
            <a:r>
              <a:rPr lang="en-US" sz="4000" dirty="0">
                <a:solidFill>
                  <a:srgbClr val="000000"/>
                </a:solidFill>
                <a:latin typeface="Bookman Old Style" panose="02050604050505020204" pitchFamily="18" charset="0"/>
              </a:rPr>
              <a:t>Construction Sector Accreditation </a:t>
            </a:r>
          </a:p>
        </p:txBody>
      </p:sp>
      <p:sp>
        <p:nvSpPr>
          <p:cNvPr id="3" name="Content Placeholder 2"/>
          <p:cNvSpPr>
            <a:spLocks noGrp="1"/>
          </p:cNvSpPr>
          <p:nvPr>
            <p:ph idx="1"/>
          </p:nvPr>
        </p:nvSpPr>
        <p:spPr>
          <a:xfrm>
            <a:off x="1112735" y="1768460"/>
            <a:ext cx="10058400" cy="4748249"/>
          </a:xfrm>
        </p:spPr>
        <p:txBody>
          <a:bodyPr>
            <a:normAutofit fontScale="92500"/>
          </a:bodyPr>
          <a:lstStyle/>
          <a:p>
            <a:pPr algn="just">
              <a:lnSpc>
                <a:spcPct val="100000"/>
              </a:lnSpc>
              <a:buFont typeface="Arial" panose="020B0604020202020204" pitchFamily="34" charset="0"/>
              <a:buChar char="•"/>
            </a:pPr>
            <a:r>
              <a:rPr lang="en-US" sz="2400" dirty="0">
                <a:solidFill>
                  <a:schemeClr val="tx1"/>
                </a:solidFill>
                <a:latin typeface="Bookman Old Style" panose="02050604050505020204" pitchFamily="18" charset="0"/>
              </a:rPr>
              <a:t>The construction sector is complex and highly competitive, and provides challenges for companies seeking to improve margins, and reduce costs whilst improving build quality and ensuring a safe environment on </a:t>
            </a:r>
            <a:r>
              <a:rPr lang="en-US" sz="2400" dirty="0" smtClean="0">
                <a:solidFill>
                  <a:schemeClr val="tx1"/>
                </a:solidFill>
                <a:latin typeface="Bookman Old Style" panose="02050604050505020204" pitchFamily="18" charset="0"/>
              </a:rPr>
              <a:t>site </a:t>
            </a:r>
            <a:endParaRPr lang="en-US" sz="2400" dirty="0">
              <a:solidFill>
                <a:schemeClr val="tx1"/>
              </a:solidFill>
              <a:latin typeface="Bookman Old Style" panose="02050604050505020204" pitchFamily="18" charset="0"/>
            </a:endParaRPr>
          </a:p>
          <a:p>
            <a:pPr algn="just">
              <a:lnSpc>
                <a:spcPct val="100000"/>
              </a:lnSpc>
              <a:buFont typeface="Arial" panose="020B0604020202020204" pitchFamily="34" charset="0"/>
              <a:buChar char="•"/>
            </a:pPr>
            <a:r>
              <a:rPr lang="en-US" sz="2400" dirty="0">
                <a:solidFill>
                  <a:schemeClr val="tx1"/>
                </a:solidFill>
                <a:latin typeface="Bookman Old Style" panose="02050604050505020204" pitchFamily="18" charset="0"/>
              </a:rPr>
              <a:t>Accreditation supports the construction sector to control risk, help drive efficiency, help regulatory compliance, and provide supply chain </a:t>
            </a:r>
            <a:r>
              <a:rPr lang="en-US" sz="2400" dirty="0" smtClean="0">
                <a:solidFill>
                  <a:schemeClr val="tx1"/>
                </a:solidFill>
                <a:latin typeface="Bookman Old Style" panose="02050604050505020204" pitchFamily="18" charset="0"/>
              </a:rPr>
              <a:t>confidence</a:t>
            </a:r>
          </a:p>
          <a:p>
            <a:pPr algn="just">
              <a:lnSpc>
                <a:spcPct val="100000"/>
              </a:lnSpc>
              <a:buFont typeface="Arial" panose="020B0604020202020204" pitchFamily="34" charset="0"/>
              <a:buChar char="•"/>
            </a:pPr>
            <a:r>
              <a:rPr lang="en-US" sz="2400" dirty="0" smtClean="0">
                <a:solidFill>
                  <a:schemeClr val="tx1"/>
                </a:solidFill>
                <a:latin typeface="Bookman Old Style" panose="02050604050505020204" pitchFamily="18" charset="0"/>
              </a:rPr>
              <a:t>Standards </a:t>
            </a:r>
            <a:r>
              <a:rPr lang="en-US" sz="2400" dirty="0">
                <a:solidFill>
                  <a:schemeClr val="tx1"/>
                </a:solidFill>
                <a:latin typeface="Bookman Old Style" panose="02050604050505020204" pitchFamily="18" charset="0"/>
              </a:rPr>
              <a:t>and accredited conformity assessment are market-based tools that can be used in the construction sector to cover construction  related academic programs, products and materials, building techniques and practices, onsite Health &amp; Safety, environmental impact, to even the use of digital technology in smart </a:t>
            </a:r>
            <a:r>
              <a:rPr lang="en-US" sz="2400" dirty="0" smtClean="0">
                <a:solidFill>
                  <a:schemeClr val="tx1"/>
                </a:solidFill>
                <a:latin typeface="Bookman Old Style" panose="02050604050505020204" pitchFamily="18" charset="0"/>
              </a:rPr>
              <a:t>buildings</a:t>
            </a:r>
            <a:endParaRPr lang="en-US" dirty="0">
              <a:solidFill>
                <a:schemeClr val="tx1"/>
              </a:solidFill>
              <a:latin typeface="Bookman Old Style" panose="02050604050505020204" pitchFamily="18" charset="0"/>
            </a:endParaRPr>
          </a:p>
          <a:p>
            <a:pPr algn="just">
              <a:buFont typeface="Arial" panose="020B0604020202020204" pitchFamily="34" charset="0"/>
              <a:buChar char="•"/>
            </a:pPr>
            <a:endParaRPr lang="en-US" dirty="0" smtClean="0">
              <a:solidFill>
                <a:schemeClr val="tx1"/>
              </a:solidFill>
              <a:latin typeface="Bookman Old Style" panose="02050604050505020204" pitchFamily="18" charset="0"/>
            </a:endParaRPr>
          </a:p>
          <a:p>
            <a:pPr algn="just">
              <a:buFont typeface="Arial" panose="020B0604020202020204" pitchFamily="34" charset="0"/>
              <a:buChar char="•"/>
            </a:pPr>
            <a:endParaRPr lang="en-US" dirty="0">
              <a:latin typeface="Bookman Old Style" panose="02050604050505020204" pitchFamily="18" charset="0"/>
            </a:endParaRPr>
          </a:p>
          <a:p>
            <a:pPr algn="just">
              <a:buFont typeface="Arial" panose="020B0604020202020204" pitchFamily="34" charset="0"/>
              <a:buChar char="•"/>
            </a:pPr>
            <a:endParaRPr lang="en-US" dirty="0" smtClean="0">
              <a:latin typeface="Bookman Old Style" panose="02050604050505020204" pitchFamily="18" charset="0"/>
            </a:endParaRPr>
          </a:p>
          <a:p>
            <a:pPr algn="just">
              <a:buFont typeface="Arial" panose="020B0604020202020204" pitchFamily="34" charset="0"/>
              <a:buChar char="•"/>
            </a:pPr>
            <a:endParaRPr lang="en-US" dirty="0">
              <a:latin typeface="Bookman Old Style" panose="02050604050505020204" pitchFamily="18" charset="0"/>
            </a:endParaRPr>
          </a:p>
          <a:p>
            <a:pPr algn="just">
              <a:buFont typeface="Arial" panose="020B0604020202020204" pitchFamily="34" charset="0"/>
              <a:buChar char="•"/>
            </a:pPr>
            <a:endParaRPr lang="en-US" dirty="0" smtClean="0">
              <a:latin typeface="Bookman Old Style" panose="02050604050505020204" pitchFamily="18" charset="0"/>
            </a:endParaRPr>
          </a:p>
        </p:txBody>
      </p:sp>
      <p:pic>
        <p:nvPicPr>
          <p:cNvPr id="4" name="Picture 3"/>
          <p:cNvPicPr>
            <a:picLocks noChangeAspect="1"/>
          </p:cNvPicPr>
          <p:nvPr/>
        </p:nvPicPr>
        <p:blipFill>
          <a:blip r:embed="rId2"/>
          <a:stretch>
            <a:fillRect/>
          </a:stretch>
        </p:blipFill>
        <p:spPr>
          <a:xfrm rot="20990454">
            <a:off x="9636511" y="114800"/>
            <a:ext cx="1903852" cy="1497496"/>
          </a:xfrm>
          <a:prstGeom prst="rect">
            <a:avLst/>
          </a:prstGeom>
        </p:spPr>
      </p:pic>
    </p:spTree>
    <p:extLst>
      <p:ext uri="{BB962C8B-B14F-4D97-AF65-F5344CB8AC3E}">
        <p14:creationId xmlns:p14="http://schemas.microsoft.com/office/powerpoint/2010/main" xmlns="" val="2486030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248" y="170399"/>
            <a:ext cx="10058400" cy="679312"/>
          </a:xfrm>
        </p:spPr>
        <p:txBody>
          <a:bodyPr>
            <a:normAutofit/>
          </a:bodyPr>
          <a:lstStyle/>
          <a:p>
            <a:r>
              <a:rPr lang="en-US" sz="4000" dirty="0">
                <a:solidFill>
                  <a:schemeClr val="tx1"/>
                </a:solidFill>
                <a:latin typeface="Bookman Old Style" panose="02050604050505020204" pitchFamily="18" charset="0"/>
              </a:rPr>
              <a:t>Construction</a:t>
            </a:r>
            <a:r>
              <a:rPr lang="en-US" sz="4000" b="1" dirty="0">
                <a:solidFill>
                  <a:schemeClr val="tx1"/>
                </a:solidFill>
                <a:latin typeface="Bookman Old Style" panose="02050604050505020204" pitchFamily="18" charset="0"/>
              </a:rPr>
              <a:t> </a:t>
            </a:r>
            <a:r>
              <a:rPr lang="en-US" sz="4000" dirty="0" smtClean="0">
                <a:solidFill>
                  <a:schemeClr val="tx1"/>
                </a:solidFill>
                <a:latin typeface="Bookman Old Style" panose="02050604050505020204" pitchFamily="18" charset="0"/>
              </a:rPr>
              <a:t>Sector Accreditation </a:t>
            </a:r>
            <a:endParaRPr lang="en-US" sz="4000" dirty="0">
              <a:solidFill>
                <a:schemeClr val="tx1"/>
              </a:solidFill>
            </a:endParaRPr>
          </a:p>
        </p:txBody>
      </p:sp>
      <p:sp>
        <p:nvSpPr>
          <p:cNvPr id="3" name="Content Placeholder 2"/>
          <p:cNvSpPr>
            <a:spLocks noGrp="1"/>
          </p:cNvSpPr>
          <p:nvPr>
            <p:ph idx="1"/>
          </p:nvPr>
        </p:nvSpPr>
        <p:spPr>
          <a:xfrm>
            <a:off x="994248" y="1291942"/>
            <a:ext cx="10880073" cy="5083100"/>
          </a:xfrm>
        </p:spPr>
        <p:txBody>
          <a:bodyPr>
            <a:noAutofit/>
          </a:bodyPr>
          <a:lstStyle/>
          <a:p>
            <a:r>
              <a:rPr lang="en-US" b="1" dirty="0" smtClean="0">
                <a:solidFill>
                  <a:schemeClr val="tx1"/>
                </a:solidFill>
                <a:latin typeface="Bookman Old Style" panose="02050604050505020204" pitchFamily="18" charset="0"/>
              </a:rPr>
              <a:t>Construction sector Accreditation is divided into two areas:</a:t>
            </a:r>
          </a:p>
          <a:p>
            <a:pPr marL="457200" indent="-457200" algn="just">
              <a:lnSpc>
                <a:spcPct val="100000"/>
              </a:lnSpc>
              <a:buFont typeface="+mj-lt"/>
              <a:buAutoNum type="arabicPeriod"/>
            </a:pPr>
            <a:r>
              <a:rPr lang="en-US" dirty="0" smtClean="0">
                <a:solidFill>
                  <a:schemeClr val="tx1"/>
                </a:solidFill>
                <a:latin typeface="Bookman Old Style" panose="02050604050505020204" pitchFamily="18" charset="0"/>
              </a:rPr>
              <a:t>Accreditation of academic courses in the construction sector such as Architecture, Engineering and Quantity surveying to name few at the Technical level,  undergraduate level and post graduate level</a:t>
            </a:r>
          </a:p>
          <a:p>
            <a:pPr marL="457200" indent="-457200" algn="just">
              <a:lnSpc>
                <a:spcPct val="100000"/>
              </a:lnSpc>
              <a:buFont typeface="+mj-lt"/>
              <a:buAutoNum type="arabicPeriod"/>
            </a:pPr>
            <a:r>
              <a:rPr lang="en-US" dirty="0" smtClean="0">
                <a:solidFill>
                  <a:schemeClr val="tx1"/>
                </a:solidFill>
                <a:latin typeface="Bookman Old Style" panose="02050604050505020204" pitchFamily="18" charset="0"/>
              </a:rPr>
              <a:t>Accreditation of  </a:t>
            </a:r>
            <a:r>
              <a:rPr lang="en-US" dirty="0">
                <a:solidFill>
                  <a:schemeClr val="tx1"/>
                </a:solidFill>
                <a:latin typeface="Bookman Old Style" panose="02050604050505020204" pitchFamily="18" charset="0"/>
              </a:rPr>
              <a:t>products and materials, building techniques </a:t>
            </a:r>
            <a:r>
              <a:rPr lang="en-US" dirty="0" smtClean="0">
                <a:solidFill>
                  <a:schemeClr val="tx1"/>
                </a:solidFill>
                <a:latin typeface="Bookman Old Style" panose="02050604050505020204" pitchFamily="18" charset="0"/>
              </a:rPr>
              <a:t> that are  being manufactured and supplied to the building sector</a:t>
            </a:r>
          </a:p>
          <a:p>
            <a:pPr algn="just">
              <a:lnSpc>
                <a:spcPct val="100000"/>
              </a:lnSpc>
            </a:pPr>
            <a:r>
              <a:rPr lang="en-US" dirty="0" smtClean="0">
                <a:solidFill>
                  <a:schemeClr val="tx1"/>
                </a:solidFill>
                <a:latin typeface="Bookman Old Style" panose="02050604050505020204" pitchFamily="18" charset="0"/>
              </a:rPr>
              <a:t>The type of Accreditation bodies for Academic programs carried out by  local Professional institutes  are the Sri-Lanka Institute of Architects, (SLIA) Institute of Engineers ,(IESL) Institute of Quantity surveyors (IQSSL) Further Practice of Architecture  is accredited by  Architects Registration Board (ARB)</a:t>
            </a:r>
          </a:p>
          <a:p>
            <a:pPr algn="just">
              <a:lnSpc>
                <a:spcPct val="100000"/>
              </a:lnSpc>
            </a:pPr>
            <a:r>
              <a:rPr lang="en-US" dirty="0" smtClean="0">
                <a:solidFill>
                  <a:schemeClr val="tx1"/>
                </a:solidFill>
                <a:latin typeface="Bookman Old Style" panose="02050604050505020204" pitchFamily="18" charset="0"/>
              </a:rPr>
              <a:t>The international accreditation bodies  are  Royal institute of British Architects (RIBA) the Royal Institution of Chartered Surveyors  (RICS) Australian Institute  of Quantity surveyors AIQS) Charted institute of Builders (CIOB) are some of the familiar accreditation bodies for  the courses in Architecture and Quantity surveying </a:t>
            </a:r>
            <a:endParaRPr lang="en-US" dirty="0">
              <a:solidFill>
                <a:schemeClr val="tx1"/>
              </a:solidFill>
              <a:latin typeface="Bookman Old Style" panose="02050604050505020204" pitchFamily="18" charset="0"/>
            </a:endParaRPr>
          </a:p>
        </p:txBody>
      </p:sp>
      <p:pic>
        <p:nvPicPr>
          <p:cNvPr id="4" name="Picture 3"/>
          <p:cNvPicPr>
            <a:picLocks noChangeAspect="1"/>
          </p:cNvPicPr>
          <p:nvPr/>
        </p:nvPicPr>
        <p:blipFill>
          <a:blip r:embed="rId2"/>
          <a:stretch>
            <a:fillRect/>
          </a:stretch>
        </p:blipFill>
        <p:spPr>
          <a:xfrm>
            <a:off x="9790386" y="849711"/>
            <a:ext cx="2083935" cy="884461"/>
          </a:xfrm>
          <a:prstGeom prst="rect">
            <a:avLst/>
          </a:prstGeom>
        </p:spPr>
      </p:pic>
      <p:pic>
        <p:nvPicPr>
          <p:cNvPr id="5" name="Picture 4"/>
          <p:cNvPicPr>
            <a:picLocks noChangeAspect="1"/>
          </p:cNvPicPr>
          <p:nvPr/>
        </p:nvPicPr>
        <p:blipFill>
          <a:blip r:embed="rId3"/>
          <a:stretch>
            <a:fillRect/>
          </a:stretch>
        </p:blipFill>
        <p:spPr>
          <a:xfrm>
            <a:off x="10905790" y="41857"/>
            <a:ext cx="968531" cy="968531"/>
          </a:xfrm>
          <a:prstGeom prst="rect">
            <a:avLst/>
          </a:prstGeom>
        </p:spPr>
      </p:pic>
      <p:pic>
        <p:nvPicPr>
          <p:cNvPr id="6" name="Picture 5"/>
          <p:cNvPicPr>
            <a:picLocks noChangeAspect="1"/>
          </p:cNvPicPr>
          <p:nvPr/>
        </p:nvPicPr>
        <p:blipFill rotWithShape="1">
          <a:blip r:embed="rId4"/>
          <a:srcRect t="30581" b="30580"/>
          <a:stretch/>
        </p:blipFill>
        <p:spPr>
          <a:xfrm>
            <a:off x="994248" y="892700"/>
            <a:ext cx="1158818" cy="450076"/>
          </a:xfrm>
          <a:prstGeom prst="rect">
            <a:avLst/>
          </a:prstGeom>
        </p:spPr>
      </p:pic>
      <p:pic>
        <p:nvPicPr>
          <p:cNvPr id="8" name="Picture 7"/>
          <p:cNvPicPr>
            <a:picLocks noChangeAspect="1"/>
          </p:cNvPicPr>
          <p:nvPr/>
        </p:nvPicPr>
        <p:blipFill>
          <a:blip r:embed="rId5"/>
          <a:stretch>
            <a:fillRect/>
          </a:stretch>
        </p:blipFill>
        <p:spPr>
          <a:xfrm>
            <a:off x="232675" y="1222581"/>
            <a:ext cx="761573" cy="1023182"/>
          </a:xfrm>
          <a:prstGeom prst="rect">
            <a:avLst/>
          </a:prstGeom>
        </p:spPr>
      </p:pic>
    </p:spTree>
    <p:extLst>
      <p:ext uri="{BB962C8B-B14F-4D97-AF65-F5344CB8AC3E}">
        <p14:creationId xmlns:p14="http://schemas.microsoft.com/office/powerpoint/2010/main" xmlns="" val="3235178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963" y="1055847"/>
            <a:ext cx="10519465" cy="695458"/>
          </a:xfrm>
        </p:spPr>
        <p:txBody>
          <a:bodyPr>
            <a:normAutofit fontScale="90000"/>
          </a:bodyPr>
          <a:lstStyle/>
          <a:p>
            <a:r>
              <a:rPr lang="en-US" sz="4000" b="1" dirty="0" smtClean="0">
                <a:latin typeface="Book Antiqua" panose="02040602050305030304" pitchFamily="18" charset="0"/>
              </a:rPr>
              <a:t/>
            </a:r>
            <a:br>
              <a:rPr lang="en-US" sz="4000" b="1" dirty="0" smtClean="0">
                <a:latin typeface="Book Antiqua" panose="02040602050305030304" pitchFamily="18" charset="0"/>
              </a:rPr>
            </a:br>
            <a:r>
              <a:rPr lang="en-US" sz="4000" b="1" dirty="0">
                <a:latin typeface="Book Antiqua" panose="02040602050305030304" pitchFamily="18" charset="0"/>
              </a:rPr>
              <a:t/>
            </a:r>
            <a:br>
              <a:rPr lang="en-US" sz="4000" b="1" dirty="0">
                <a:latin typeface="Book Antiqua" panose="02040602050305030304" pitchFamily="18" charset="0"/>
              </a:rPr>
            </a:br>
            <a:r>
              <a:rPr lang="en-US" sz="4000" b="1" dirty="0" smtClean="0">
                <a:latin typeface="Book Antiqua" panose="02040602050305030304" pitchFamily="18" charset="0"/>
              </a:rPr>
              <a:t/>
            </a:r>
            <a:br>
              <a:rPr lang="en-US" sz="4000" b="1" dirty="0" smtClean="0">
                <a:latin typeface="Book Antiqua" panose="02040602050305030304" pitchFamily="18" charset="0"/>
              </a:rPr>
            </a:br>
            <a:r>
              <a:rPr lang="en-US" sz="4000" b="1" dirty="0">
                <a:latin typeface="Book Antiqua" panose="02040602050305030304" pitchFamily="18" charset="0"/>
              </a:rPr>
              <a:t/>
            </a:r>
            <a:br>
              <a:rPr lang="en-US" sz="4000" b="1" dirty="0">
                <a:latin typeface="Book Antiqua" panose="02040602050305030304" pitchFamily="18" charset="0"/>
              </a:rPr>
            </a:br>
            <a:r>
              <a:rPr lang="en-US" sz="4400" dirty="0">
                <a:solidFill>
                  <a:srgbClr val="000000"/>
                </a:solidFill>
                <a:latin typeface="Bookman Old Style" panose="02050604050505020204" pitchFamily="18" charset="0"/>
              </a:rPr>
              <a:t> </a:t>
            </a:r>
            <a:r>
              <a:rPr lang="en-US" sz="4400" dirty="0" smtClean="0">
                <a:solidFill>
                  <a:srgbClr val="000000"/>
                </a:solidFill>
                <a:latin typeface="Bookman Old Style" panose="02050604050505020204" pitchFamily="18" charset="0"/>
              </a:rPr>
              <a:t>What </a:t>
            </a:r>
            <a:r>
              <a:rPr lang="en-US" sz="4400" dirty="0">
                <a:solidFill>
                  <a:srgbClr val="000000"/>
                </a:solidFill>
                <a:latin typeface="Bookman Old Style" panose="02050604050505020204" pitchFamily="18" charset="0"/>
              </a:rPr>
              <a:t>is the role of Accreditation?? </a:t>
            </a:r>
          </a:p>
        </p:txBody>
      </p:sp>
      <p:sp>
        <p:nvSpPr>
          <p:cNvPr id="3" name="Content Placeholder 2"/>
          <p:cNvSpPr>
            <a:spLocks noGrp="1"/>
          </p:cNvSpPr>
          <p:nvPr>
            <p:ph idx="1"/>
          </p:nvPr>
        </p:nvSpPr>
        <p:spPr>
          <a:xfrm>
            <a:off x="1166648" y="1751305"/>
            <a:ext cx="10450096" cy="4586433"/>
          </a:xfrm>
        </p:spPr>
        <p:txBody>
          <a:bodyPr>
            <a:noAutofit/>
          </a:bodyPr>
          <a:lstStyle/>
          <a:p>
            <a:pPr algn="just">
              <a:lnSpc>
                <a:spcPct val="120000"/>
              </a:lnSpc>
              <a:buFont typeface="Wingdings" panose="05000000000000000000" pitchFamily="2" charset="2"/>
              <a:buChar char="Ø"/>
            </a:pPr>
            <a:r>
              <a:rPr lang="en-US" dirty="0" smtClean="0">
                <a:solidFill>
                  <a:schemeClr val="tx1"/>
                </a:solidFill>
                <a:latin typeface="Bookman Old Style" panose="02050604050505020204" pitchFamily="18" charset="0"/>
              </a:rPr>
              <a:t>Accreditation determines the technical competence, integrity and impartiality of organizations providing conformity assessment services  for academic degrees  professions  and in terms of products such as testing, calibration, certification, and inspection based on international standards</a:t>
            </a:r>
          </a:p>
          <a:p>
            <a:pPr algn="just">
              <a:lnSpc>
                <a:spcPct val="120000"/>
              </a:lnSpc>
              <a:buFont typeface="Wingdings" panose="05000000000000000000" pitchFamily="2" charset="2"/>
              <a:buChar char="Ø"/>
            </a:pPr>
            <a:r>
              <a:rPr lang="en-US" dirty="0" smtClean="0">
                <a:solidFill>
                  <a:schemeClr val="tx1"/>
                </a:solidFill>
                <a:latin typeface="Bookman Old Style" panose="02050604050505020204" pitchFamily="18" charset="0"/>
              </a:rPr>
              <a:t>Accreditation is meant as an impartial and objective process that provides the least duplicative, the most transparent and the most widely accepted route for the provision of credible and trustworthy conformity assessment results</a:t>
            </a:r>
          </a:p>
          <a:p>
            <a:pPr>
              <a:lnSpc>
                <a:spcPct val="120000"/>
              </a:lnSpc>
            </a:pPr>
            <a:endParaRPr lang="en-US" dirty="0">
              <a:latin typeface="Bookman Old Style" panose="02050604050505020204" pitchFamily="18" charset="0"/>
            </a:endParaRPr>
          </a:p>
          <a:p>
            <a:endParaRPr lang="en-US" dirty="0">
              <a:latin typeface="Bookman Old Style" panose="02050604050505020204" pitchFamily="18" charset="0"/>
            </a:endParaRPr>
          </a:p>
        </p:txBody>
      </p:sp>
      <p:pic>
        <p:nvPicPr>
          <p:cNvPr id="5" name="Picture 4"/>
          <p:cNvPicPr>
            <a:picLocks noChangeAspect="1"/>
          </p:cNvPicPr>
          <p:nvPr/>
        </p:nvPicPr>
        <p:blipFill>
          <a:blip r:embed="rId2"/>
          <a:stretch>
            <a:fillRect/>
          </a:stretch>
        </p:blipFill>
        <p:spPr>
          <a:xfrm>
            <a:off x="9427780" y="4482200"/>
            <a:ext cx="2368604" cy="2375800"/>
          </a:xfrm>
          <a:prstGeom prst="rect">
            <a:avLst/>
          </a:prstGeom>
        </p:spPr>
      </p:pic>
    </p:spTree>
    <p:extLst>
      <p:ext uri="{BB962C8B-B14F-4D97-AF65-F5344CB8AC3E}">
        <p14:creationId xmlns:p14="http://schemas.microsoft.com/office/powerpoint/2010/main" xmlns="" val="3654888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145" y="915033"/>
            <a:ext cx="9831377" cy="832749"/>
          </a:xfrm>
        </p:spPr>
        <p:txBody>
          <a:bodyPr/>
          <a:lstStyle/>
          <a:p>
            <a:r>
              <a:rPr lang="en-US" dirty="0"/>
              <a:t> </a:t>
            </a:r>
            <a:r>
              <a:rPr lang="en-US" sz="4000" dirty="0">
                <a:solidFill>
                  <a:srgbClr val="000000"/>
                </a:solidFill>
                <a:latin typeface="Bookman Old Style" panose="02050604050505020204" pitchFamily="18" charset="0"/>
              </a:rPr>
              <a:t>What is the role of Accreditation?? </a:t>
            </a:r>
            <a:endParaRPr lang="en-GB" sz="4000" dirty="0">
              <a:solidFill>
                <a:srgbClr val="000000"/>
              </a:solidFill>
              <a:latin typeface="Bookman Old Style" panose="02050604050505020204" pitchFamily="18" charset="0"/>
            </a:endParaRPr>
          </a:p>
        </p:txBody>
      </p:sp>
      <p:sp>
        <p:nvSpPr>
          <p:cNvPr id="3" name="Content Placeholder 2"/>
          <p:cNvSpPr>
            <a:spLocks noGrp="1"/>
          </p:cNvSpPr>
          <p:nvPr>
            <p:ph idx="1"/>
          </p:nvPr>
        </p:nvSpPr>
        <p:spPr/>
        <p:txBody>
          <a:bodyPr>
            <a:normAutofit lnSpcReduction="10000"/>
          </a:bodyPr>
          <a:lstStyle/>
          <a:p>
            <a:pPr lvl="0" algn="just">
              <a:lnSpc>
                <a:spcPct val="120000"/>
              </a:lnSpc>
              <a:buClr>
                <a:srgbClr val="D34817"/>
              </a:buClr>
              <a:buFont typeface="Wingdings" panose="05000000000000000000" pitchFamily="2" charset="2"/>
              <a:buChar char="Ø"/>
            </a:pPr>
            <a:r>
              <a:rPr lang="en-US" dirty="0">
                <a:solidFill>
                  <a:schemeClr val="tx1"/>
                </a:solidFill>
                <a:latin typeface="Bookman Old Style" panose="02050604050505020204" pitchFamily="18" charset="0"/>
              </a:rPr>
              <a:t>Accreditation bodies are established in most  countries to ensure that conformity assessment are carried out by a competent </a:t>
            </a:r>
            <a:r>
              <a:rPr lang="en-US" dirty="0" smtClean="0">
                <a:solidFill>
                  <a:schemeClr val="tx1"/>
                </a:solidFill>
                <a:latin typeface="Bookman Old Style" panose="02050604050505020204" pitchFamily="18" charset="0"/>
              </a:rPr>
              <a:t>body</a:t>
            </a:r>
          </a:p>
          <a:p>
            <a:pPr lvl="0" algn="just">
              <a:lnSpc>
                <a:spcPct val="120000"/>
              </a:lnSpc>
              <a:buClr>
                <a:srgbClr val="D34817"/>
              </a:buClr>
              <a:buFont typeface="Wingdings" panose="05000000000000000000" pitchFamily="2" charset="2"/>
              <a:buChar char="Ø"/>
            </a:pPr>
            <a:r>
              <a:rPr lang="en-US" dirty="0" smtClean="0">
                <a:solidFill>
                  <a:schemeClr val="tx1"/>
                </a:solidFill>
                <a:latin typeface="Bookman Old Style" panose="02050604050505020204" pitchFamily="18" charset="0"/>
              </a:rPr>
              <a:t>Internationally </a:t>
            </a:r>
            <a:r>
              <a:rPr lang="en-US" dirty="0">
                <a:solidFill>
                  <a:schemeClr val="tx1"/>
                </a:solidFill>
                <a:latin typeface="Bookman Old Style" panose="02050604050505020204" pitchFamily="18" charset="0"/>
              </a:rPr>
              <a:t>recognized accreditation bodies, which have been evaluated by peers as competent, sign international arrangements that enhance the acceptance of academic degrees </a:t>
            </a:r>
            <a:r>
              <a:rPr lang="en-US" dirty="0" smtClean="0">
                <a:solidFill>
                  <a:schemeClr val="tx1"/>
                </a:solidFill>
                <a:latin typeface="Bookman Old Style" panose="02050604050505020204" pitchFamily="18" charset="0"/>
              </a:rPr>
              <a:t>professionals, products </a:t>
            </a:r>
            <a:r>
              <a:rPr lang="en-US" dirty="0">
                <a:solidFill>
                  <a:schemeClr val="tx1"/>
                </a:solidFill>
                <a:latin typeface="Bookman Old Style" panose="02050604050505020204" pitchFamily="18" charset="0"/>
              </a:rPr>
              <a:t>and  services across borders, thereby creating a global infrastructure to support trade regulatory approval processes, and confidence in the marketplace </a:t>
            </a:r>
            <a:endParaRPr lang="en-US" dirty="0" smtClean="0">
              <a:solidFill>
                <a:schemeClr val="tx1"/>
              </a:solidFill>
              <a:latin typeface="Bookman Old Style" panose="02050604050505020204" pitchFamily="18" charset="0"/>
            </a:endParaRPr>
          </a:p>
          <a:p>
            <a:pPr lvl="0" algn="just">
              <a:lnSpc>
                <a:spcPct val="120000"/>
              </a:lnSpc>
              <a:buClr>
                <a:srgbClr val="D34817"/>
              </a:buClr>
              <a:buFont typeface="Wingdings" panose="05000000000000000000" pitchFamily="2" charset="2"/>
              <a:buChar char="Ø"/>
            </a:pPr>
            <a:r>
              <a:rPr lang="en-US" dirty="0" smtClean="0">
                <a:solidFill>
                  <a:schemeClr val="tx1"/>
                </a:solidFill>
                <a:latin typeface="Bookman Old Style" panose="02050604050505020204" pitchFamily="18" charset="0"/>
              </a:rPr>
              <a:t>Some </a:t>
            </a:r>
            <a:r>
              <a:rPr lang="en-US" dirty="0">
                <a:solidFill>
                  <a:schemeClr val="tx1"/>
                </a:solidFill>
                <a:latin typeface="Bookman Old Style" panose="02050604050505020204" pitchFamily="18" charset="0"/>
              </a:rPr>
              <a:t>of these arrangements are managed by IAF, in  the fields covering accreditation of certification bodies and verification/validation bodies, and ILAC, in the areas of laboratory and inspection body </a:t>
            </a:r>
            <a:r>
              <a:rPr lang="en-US" dirty="0" smtClean="0">
                <a:solidFill>
                  <a:schemeClr val="tx1"/>
                </a:solidFill>
                <a:latin typeface="Bookman Old Style" panose="02050604050505020204" pitchFamily="18" charset="0"/>
              </a:rPr>
              <a:t>accreditation</a:t>
            </a:r>
            <a:endParaRPr lang="en-US" dirty="0">
              <a:solidFill>
                <a:schemeClr val="tx1"/>
              </a:solidFill>
              <a:latin typeface="Bookman Old Style" panose="02050604050505020204" pitchFamily="18" charset="0"/>
            </a:endParaRPr>
          </a:p>
          <a:p>
            <a:pPr>
              <a:buFont typeface="Wingdings" panose="05000000000000000000" pitchFamily="2" charset="2"/>
              <a:buChar char="Ø"/>
            </a:pPr>
            <a:endParaRPr lang="en-GB" dirty="0"/>
          </a:p>
        </p:txBody>
      </p:sp>
      <p:pic>
        <p:nvPicPr>
          <p:cNvPr id="4" name="Picture 3"/>
          <p:cNvPicPr>
            <a:picLocks noChangeAspect="1"/>
          </p:cNvPicPr>
          <p:nvPr/>
        </p:nvPicPr>
        <p:blipFill>
          <a:blip r:embed="rId2"/>
          <a:stretch>
            <a:fillRect/>
          </a:stretch>
        </p:blipFill>
        <p:spPr>
          <a:xfrm>
            <a:off x="8005653" y="111626"/>
            <a:ext cx="1590675" cy="1019175"/>
          </a:xfrm>
          <a:prstGeom prst="rect">
            <a:avLst/>
          </a:prstGeom>
        </p:spPr>
      </p:pic>
      <p:pic>
        <p:nvPicPr>
          <p:cNvPr id="5" name="Picture 4"/>
          <p:cNvPicPr>
            <a:picLocks noChangeAspect="1"/>
          </p:cNvPicPr>
          <p:nvPr/>
        </p:nvPicPr>
        <p:blipFill>
          <a:blip r:embed="rId3"/>
          <a:stretch>
            <a:fillRect/>
          </a:stretch>
        </p:blipFill>
        <p:spPr>
          <a:xfrm>
            <a:off x="9940685" y="111626"/>
            <a:ext cx="1599674" cy="1606815"/>
          </a:xfrm>
          <a:prstGeom prst="rect">
            <a:avLst/>
          </a:prstGeom>
        </p:spPr>
      </p:pic>
    </p:spTree>
    <p:extLst>
      <p:ext uri="{BB962C8B-B14F-4D97-AF65-F5344CB8AC3E}">
        <p14:creationId xmlns:p14="http://schemas.microsoft.com/office/powerpoint/2010/main" xmlns="" val="1003813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latin typeface="Bookman Old Style" panose="02050604050505020204" pitchFamily="18" charset="0"/>
              </a:rPr>
              <a:t>What are the issues ??</a:t>
            </a:r>
            <a:endParaRPr lang="en-GB" dirty="0"/>
          </a:p>
        </p:txBody>
      </p:sp>
      <p:sp>
        <p:nvSpPr>
          <p:cNvPr id="3" name="Content Placeholder 2"/>
          <p:cNvSpPr>
            <a:spLocks noGrp="1"/>
          </p:cNvSpPr>
          <p:nvPr>
            <p:ph idx="1"/>
          </p:nvPr>
        </p:nvSpPr>
        <p:spPr>
          <a:xfrm>
            <a:off x="914400" y="1845733"/>
            <a:ext cx="10241280" cy="4760019"/>
          </a:xfrm>
        </p:spPr>
        <p:txBody>
          <a:bodyPr>
            <a:normAutofit fontScale="92500" lnSpcReduction="20000"/>
          </a:bodyPr>
          <a:lstStyle/>
          <a:p>
            <a:pPr marL="457200" lvl="0" indent="-457200" algn="just">
              <a:lnSpc>
                <a:spcPct val="100000"/>
              </a:lnSpc>
              <a:buClr>
                <a:srgbClr val="D34817"/>
              </a:buClr>
              <a:buFont typeface="+mj-lt"/>
              <a:buAutoNum type="arabicPeriod"/>
            </a:pPr>
            <a:r>
              <a:rPr lang="en-US" dirty="0">
                <a:solidFill>
                  <a:schemeClr val="tx1"/>
                </a:solidFill>
                <a:latin typeface="Bookman Old Style" panose="02050604050505020204" pitchFamily="18" charset="0"/>
              </a:rPr>
              <a:t>Are the buildings we live or work is safe?</a:t>
            </a:r>
          </a:p>
          <a:p>
            <a:pPr marL="457200" lvl="0" indent="-457200" algn="just">
              <a:lnSpc>
                <a:spcPct val="100000"/>
              </a:lnSpc>
              <a:buClr>
                <a:srgbClr val="D34817"/>
              </a:buClr>
              <a:buFont typeface="+mj-lt"/>
              <a:buAutoNum type="arabicPeriod"/>
            </a:pPr>
            <a:r>
              <a:rPr lang="en-US" dirty="0">
                <a:solidFill>
                  <a:schemeClr val="tx1"/>
                </a:solidFill>
                <a:latin typeface="Bookman Old Style" panose="02050604050505020204" pitchFamily="18" charset="0"/>
              </a:rPr>
              <a:t>Are there measures in place to ensure that construction sites are safe places to work?</a:t>
            </a:r>
          </a:p>
          <a:p>
            <a:pPr marL="457200" lvl="0" indent="-457200" algn="just">
              <a:lnSpc>
                <a:spcPct val="100000"/>
              </a:lnSpc>
              <a:buClr>
                <a:srgbClr val="D34817"/>
              </a:buClr>
              <a:buFont typeface="+mj-lt"/>
              <a:buAutoNum type="arabicPeriod"/>
            </a:pPr>
            <a:r>
              <a:rPr lang="en-US" dirty="0">
                <a:solidFill>
                  <a:schemeClr val="tx1"/>
                </a:solidFill>
                <a:latin typeface="Bookman Old Style" panose="02050604050505020204" pitchFamily="18" charset="0"/>
              </a:rPr>
              <a:t>What reassurance is there that raw materials and construction products </a:t>
            </a:r>
            <a:r>
              <a:rPr lang="en-US" dirty="0" smtClean="0">
                <a:solidFill>
                  <a:schemeClr val="tx1"/>
                </a:solidFill>
                <a:latin typeface="Bookman Old Style" panose="02050604050505020204" pitchFamily="18" charset="0"/>
              </a:rPr>
              <a:t>meet specification </a:t>
            </a:r>
            <a:r>
              <a:rPr lang="en-US" dirty="0">
                <a:solidFill>
                  <a:schemeClr val="tx1"/>
                </a:solidFill>
                <a:latin typeface="Bookman Old Style" panose="02050604050505020204" pitchFamily="18" charset="0"/>
              </a:rPr>
              <a:t>and are of suitable quality? </a:t>
            </a:r>
          </a:p>
          <a:p>
            <a:pPr marL="457200" lvl="0" indent="-457200" algn="just">
              <a:lnSpc>
                <a:spcPct val="100000"/>
              </a:lnSpc>
              <a:buClr>
                <a:srgbClr val="D34817"/>
              </a:buClr>
              <a:buFont typeface="Calibri" panose="020F0502020204030204" pitchFamily="34" charset="0"/>
              <a:buAutoNum type="arabicPeriod" startAt="4"/>
            </a:pPr>
            <a:r>
              <a:rPr lang="en-US" dirty="0">
                <a:solidFill>
                  <a:schemeClr val="tx1"/>
                </a:solidFill>
                <a:latin typeface="Bookman Old Style" panose="02050604050505020204" pitchFamily="18" charset="0"/>
              </a:rPr>
              <a:t>How do we know that buildings are capable of withstanding fire, storm, water, </a:t>
            </a:r>
            <a:r>
              <a:rPr lang="en-US" dirty="0" smtClean="0">
                <a:solidFill>
                  <a:schemeClr val="tx1"/>
                </a:solidFill>
                <a:latin typeface="Bookman Old Style" panose="02050604050505020204" pitchFamily="18" charset="0"/>
              </a:rPr>
              <a:t>collapse</a:t>
            </a:r>
            <a:r>
              <a:rPr lang="en-US" dirty="0">
                <a:solidFill>
                  <a:schemeClr val="tx1"/>
                </a:solidFill>
                <a:latin typeface="Bookman Old Style" panose="02050604050505020204" pitchFamily="18" charset="0"/>
              </a:rPr>
              <a:t>, subsidence, </a:t>
            </a:r>
            <a:r>
              <a:rPr lang="en-US" dirty="0" smtClean="0">
                <a:solidFill>
                  <a:schemeClr val="tx1"/>
                </a:solidFill>
                <a:latin typeface="Bookman Old Style" panose="02050604050505020204" pitchFamily="18" charset="0"/>
              </a:rPr>
              <a:t>vibration?</a:t>
            </a:r>
            <a:endParaRPr lang="en-US" dirty="0">
              <a:solidFill>
                <a:schemeClr val="tx1"/>
              </a:solidFill>
              <a:latin typeface="Bookman Old Style" panose="02050604050505020204" pitchFamily="18" charset="0"/>
            </a:endParaRPr>
          </a:p>
          <a:p>
            <a:pPr marL="457200" lvl="0" indent="-457200" algn="just">
              <a:lnSpc>
                <a:spcPct val="100000"/>
              </a:lnSpc>
              <a:buClr>
                <a:srgbClr val="D34817"/>
              </a:buClr>
              <a:buFont typeface="Calibri" panose="020F0502020204030204" pitchFamily="34" charset="0"/>
              <a:buAutoNum type="arabicPlain" startAt="5"/>
            </a:pPr>
            <a:r>
              <a:rPr lang="en-US" dirty="0">
                <a:solidFill>
                  <a:prstClr val="black"/>
                </a:solidFill>
                <a:latin typeface="Bookman Old Style" panose="02050604050505020204" pitchFamily="18" charset="0"/>
              </a:rPr>
              <a:t>How can we trust claims made about the environmental impact and sustainability of construction </a:t>
            </a:r>
            <a:r>
              <a:rPr lang="en-US" dirty="0" smtClean="0">
                <a:solidFill>
                  <a:prstClr val="black"/>
                </a:solidFill>
                <a:latin typeface="Bookman Old Style" panose="02050604050505020204" pitchFamily="18" charset="0"/>
              </a:rPr>
              <a:t>projects?</a:t>
            </a:r>
            <a:endParaRPr lang="en-US" dirty="0">
              <a:solidFill>
                <a:prstClr val="black"/>
              </a:solidFill>
              <a:latin typeface="Bookman Old Style" panose="02050604050505020204" pitchFamily="18" charset="0"/>
            </a:endParaRPr>
          </a:p>
          <a:p>
            <a:pPr marL="457200" lvl="0" indent="-457200" algn="just">
              <a:lnSpc>
                <a:spcPct val="100000"/>
              </a:lnSpc>
              <a:buClr>
                <a:srgbClr val="D34817"/>
              </a:buClr>
              <a:buFont typeface="Calibri" panose="020F0502020204030204" pitchFamily="34" charset="0"/>
              <a:buAutoNum type="arabicPeriod" startAt="6"/>
            </a:pPr>
            <a:r>
              <a:rPr lang="en-US" dirty="0">
                <a:solidFill>
                  <a:prstClr val="black"/>
                </a:solidFill>
                <a:latin typeface="Bookman Old Style" panose="02050604050505020204" pitchFamily="18" charset="0"/>
              </a:rPr>
              <a:t>Are the academic programs conducted in construction related   services are of good quality and standards </a:t>
            </a:r>
            <a:r>
              <a:rPr lang="en-US" dirty="0" smtClean="0">
                <a:solidFill>
                  <a:prstClr val="black"/>
                </a:solidFill>
                <a:latin typeface="Bookman Old Style" panose="02050604050505020204" pitchFamily="18" charset="0"/>
              </a:rPr>
              <a:t>?</a:t>
            </a:r>
            <a:endParaRPr lang="en-US" dirty="0">
              <a:solidFill>
                <a:prstClr val="black"/>
              </a:solidFill>
              <a:latin typeface="Bookman Old Style" panose="02050604050505020204" pitchFamily="18" charset="0"/>
            </a:endParaRPr>
          </a:p>
          <a:p>
            <a:pPr marL="457200" lvl="0" indent="-457200" algn="just">
              <a:lnSpc>
                <a:spcPct val="100000"/>
              </a:lnSpc>
              <a:buClr>
                <a:srgbClr val="D34817"/>
              </a:buClr>
              <a:buFont typeface="Calibri" panose="020F0502020204030204" pitchFamily="34" charset="0"/>
              <a:buAutoNum type="arabicPeriod" startAt="6"/>
            </a:pPr>
            <a:r>
              <a:rPr lang="en-US" dirty="0">
                <a:solidFill>
                  <a:prstClr val="black"/>
                </a:solidFill>
                <a:latin typeface="Bookman Old Style" panose="02050604050505020204" pitchFamily="18" charset="0"/>
              </a:rPr>
              <a:t>Is there fairness in the accreditation courses by the </a:t>
            </a:r>
            <a:r>
              <a:rPr lang="en-US" dirty="0" smtClean="0">
                <a:solidFill>
                  <a:prstClr val="black"/>
                </a:solidFill>
                <a:latin typeface="Bookman Old Style" panose="02050604050505020204" pitchFamily="18" charset="0"/>
              </a:rPr>
              <a:t>institutions</a:t>
            </a:r>
            <a:r>
              <a:rPr lang="en-US" dirty="0">
                <a:solidFill>
                  <a:prstClr val="black"/>
                </a:solidFill>
                <a:latin typeface="Bookman Old Style" panose="02050604050505020204" pitchFamily="18" charset="0"/>
              </a:rPr>
              <a:t>?</a:t>
            </a:r>
            <a:endParaRPr lang="en-US" dirty="0" smtClean="0">
              <a:solidFill>
                <a:prstClr val="black"/>
              </a:solidFill>
              <a:latin typeface="Bookman Old Style" panose="02050604050505020204" pitchFamily="18" charset="0"/>
            </a:endParaRPr>
          </a:p>
          <a:p>
            <a:pPr marL="457200" lvl="0" indent="-457200" algn="just">
              <a:lnSpc>
                <a:spcPct val="100000"/>
              </a:lnSpc>
              <a:buClr>
                <a:srgbClr val="D34817"/>
              </a:buClr>
              <a:buFont typeface="Calibri" panose="020F0502020204030204" pitchFamily="34" charset="0"/>
              <a:buAutoNum type="arabicPeriod" startAt="6"/>
            </a:pPr>
            <a:r>
              <a:rPr lang="en-US" dirty="0" smtClean="0">
                <a:solidFill>
                  <a:prstClr val="black"/>
                </a:solidFill>
                <a:latin typeface="Bookman Old Style" panose="02050604050505020204" pitchFamily="18" charset="0"/>
              </a:rPr>
              <a:t>Is </a:t>
            </a:r>
            <a:r>
              <a:rPr lang="en-US" dirty="0">
                <a:solidFill>
                  <a:prstClr val="black"/>
                </a:solidFill>
                <a:latin typeface="Bookman Old Style" panose="02050604050505020204" pitchFamily="18" charset="0"/>
              </a:rPr>
              <a:t>there biasness personal agendas against  giving accreditation by the professional bodies </a:t>
            </a:r>
            <a:r>
              <a:rPr lang="en-US" dirty="0" smtClean="0">
                <a:solidFill>
                  <a:prstClr val="black"/>
                </a:solidFill>
                <a:latin typeface="Bookman Old Style" panose="02050604050505020204" pitchFamily="18" charset="0"/>
              </a:rPr>
              <a:t>?</a:t>
            </a:r>
            <a:endParaRPr lang="en-US" dirty="0">
              <a:solidFill>
                <a:prstClr val="black"/>
              </a:solidFill>
              <a:latin typeface="Bookman Old Style" panose="02050604050505020204" pitchFamily="18" charset="0"/>
            </a:endParaRPr>
          </a:p>
          <a:p>
            <a:endParaRPr lang="en-GB" dirty="0"/>
          </a:p>
        </p:txBody>
      </p:sp>
      <p:pic>
        <p:nvPicPr>
          <p:cNvPr id="4" name="Picture 3"/>
          <p:cNvPicPr>
            <a:picLocks noChangeAspect="1"/>
          </p:cNvPicPr>
          <p:nvPr/>
        </p:nvPicPr>
        <p:blipFill>
          <a:blip r:embed="rId2"/>
          <a:stretch>
            <a:fillRect/>
          </a:stretch>
        </p:blipFill>
        <p:spPr>
          <a:xfrm>
            <a:off x="9992711" y="0"/>
            <a:ext cx="1768365" cy="2057425"/>
          </a:xfrm>
          <a:prstGeom prst="rect">
            <a:avLst/>
          </a:prstGeom>
        </p:spPr>
      </p:pic>
    </p:spTree>
    <p:extLst>
      <p:ext uri="{BB962C8B-B14F-4D97-AF65-F5344CB8AC3E}">
        <p14:creationId xmlns:p14="http://schemas.microsoft.com/office/powerpoint/2010/main" xmlns="" val="2396390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3425"/>
            <a:ext cx="10287644" cy="743707"/>
          </a:xfrm>
        </p:spPr>
        <p:txBody>
          <a:bodyPr>
            <a:normAutofit/>
          </a:bodyPr>
          <a:lstStyle/>
          <a:p>
            <a:r>
              <a:rPr lang="en-US" sz="4000" dirty="0" smtClean="0">
                <a:solidFill>
                  <a:schemeClr val="tx1"/>
                </a:solidFill>
                <a:latin typeface="Bookman Old Style" panose="02050604050505020204" pitchFamily="18" charset="0"/>
              </a:rPr>
              <a:t>Benefits of Accreditation in General </a:t>
            </a:r>
            <a:endParaRPr lang="en-US" sz="4000" dirty="0">
              <a:solidFill>
                <a:schemeClr val="tx1"/>
              </a:solidFill>
              <a:latin typeface="Bookman Old Style" panose="02050604050505020204" pitchFamily="18" charset="0"/>
            </a:endParaRPr>
          </a:p>
        </p:txBody>
      </p:sp>
      <p:sp>
        <p:nvSpPr>
          <p:cNvPr id="3" name="Content Placeholder 2"/>
          <p:cNvSpPr>
            <a:spLocks noGrp="1"/>
          </p:cNvSpPr>
          <p:nvPr>
            <p:ph idx="1"/>
          </p:nvPr>
        </p:nvSpPr>
        <p:spPr>
          <a:xfrm>
            <a:off x="1211902" y="1687132"/>
            <a:ext cx="10058400" cy="4671359"/>
          </a:xfrm>
        </p:spPr>
        <p:txBody>
          <a:bodyPr>
            <a:normAutofit fontScale="92500" lnSpcReduction="10000"/>
          </a:bodyPr>
          <a:lstStyle/>
          <a:p>
            <a:pPr algn="just">
              <a:buFont typeface="Wingdings" panose="05000000000000000000" pitchFamily="2" charset="2"/>
              <a:buChar char="Ø"/>
            </a:pPr>
            <a:endParaRPr lang="en-US" sz="400" dirty="0" smtClean="0">
              <a:solidFill>
                <a:schemeClr val="tx1"/>
              </a:solidFill>
              <a:latin typeface="Bookman Old Style" panose="02050604050505020204" pitchFamily="18" charset="0"/>
            </a:endParaRPr>
          </a:p>
          <a:p>
            <a:pPr algn="just">
              <a:buFont typeface="Wingdings" panose="05000000000000000000" pitchFamily="2" charset="2"/>
              <a:buChar char="Ø"/>
            </a:pPr>
            <a:r>
              <a:rPr lang="en-US" sz="2400" dirty="0" smtClean="0">
                <a:solidFill>
                  <a:schemeClr val="tx1"/>
                </a:solidFill>
                <a:latin typeface="Bookman Old Style" panose="02050604050505020204" pitchFamily="18" charset="0"/>
              </a:rPr>
              <a:t>This </a:t>
            </a:r>
            <a:r>
              <a:rPr lang="en-US" sz="2400" dirty="0">
                <a:solidFill>
                  <a:schemeClr val="tx1"/>
                </a:solidFill>
                <a:latin typeface="Bookman Old Style" panose="02050604050505020204" pitchFamily="18" charset="0"/>
              </a:rPr>
              <a:t>system helps to make work carried out by </a:t>
            </a:r>
            <a:r>
              <a:rPr lang="en-US" sz="2400" dirty="0" smtClean="0">
                <a:solidFill>
                  <a:schemeClr val="tx1"/>
                </a:solidFill>
                <a:latin typeface="Bookman Old Style" panose="02050604050505020204" pitchFamily="18" charset="0"/>
              </a:rPr>
              <a:t>accreditation </a:t>
            </a:r>
            <a:r>
              <a:rPr lang="en-US" sz="2400" dirty="0">
                <a:solidFill>
                  <a:schemeClr val="tx1"/>
                </a:solidFill>
                <a:latin typeface="Bookman Old Style" panose="02050604050505020204" pitchFamily="18" charset="0"/>
              </a:rPr>
              <a:t>bodies consistent across </a:t>
            </a:r>
            <a:r>
              <a:rPr lang="en-US" sz="2400" dirty="0" smtClean="0">
                <a:solidFill>
                  <a:schemeClr val="tx1"/>
                </a:solidFill>
                <a:latin typeface="Bookman Old Style" panose="02050604050505020204" pitchFamily="18" charset="0"/>
              </a:rPr>
              <a:t>the globe</a:t>
            </a:r>
            <a:r>
              <a:rPr lang="en-US" sz="2400" dirty="0">
                <a:solidFill>
                  <a:schemeClr val="tx1"/>
                </a:solidFill>
                <a:latin typeface="Bookman Old Style" panose="02050604050505020204" pitchFamily="18" charset="0"/>
              </a:rPr>
              <a:t>, and maintains international </a:t>
            </a:r>
            <a:r>
              <a:rPr lang="en-US" sz="2400" dirty="0" smtClean="0">
                <a:solidFill>
                  <a:schemeClr val="tx1"/>
                </a:solidFill>
                <a:latin typeface="Bookman Old Style" panose="02050604050505020204" pitchFamily="18" charset="0"/>
              </a:rPr>
              <a:t>standards from </a:t>
            </a:r>
            <a:r>
              <a:rPr lang="en-US" sz="2400" dirty="0">
                <a:solidFill>
                  <a:schemeClr val="tx1"/>
                </a:solidFill>
                <a:latin typeface="Bookman Old Style" panose="02050604050505020204" pitchFamily="18" charset="0"/>
              </a:rPr>
              <a:t>one accreditation body to </a:t>
            </a:r>
            <a:r>
              <a:rPr lang="en-US" sz="2400" dirty="0" smtClean="0">
                <a:solidFill>
                  <a:schemeClr val="tx1"/>
                </a:solidFill>
                <a:latin typeface="Bookman Old Style" panose="02050604050505020204" pitchFamily="18" charset="0"/>
              </a:rPr>
              <a:t>others</a:t>
            </a:r>
          </a:p>
          <a:p>
            <a:pPr algn="just">
              <a:buFont typeface="Wingdings" panose="05000000000000000000" pitchFamily="2" charset="2"/>
              <a:buChar char="Ø"/>
            </a:pPr>
            <a:r>
              <a:rPr lang="en-US" sz="2400" dirty="0" smtClean="0">
                <a:solidFill>
                  <a:schemeClr val="tx1"/>
                </a:solidFill>
                <a:latin typeface="Bookman Old Style" panose="02050604050505020204" pitchFamily="18" charset="0"/>
              </a:rPr>
              <a:t>As </a:t>
            </a:r>
            <a:r>
              <a:rPr lang="en-US" sz="2400" dirty="0">
                <a:solidFill>
                  <a:schemeClr val="tx1"/>
                </a:solidFill>
                <a:latin typeface="Bookman Old Style" panose="02050604050505020204" pitchFamily="18" charset="0"/>
              </a:rPr>
              <a:t>a </a:t>
            </a:r>
            <a:r>
              <a:rPr lang="en-US" sz="2400" dirty="0" smtClean="0">
                <a:solidFill>
                  <a:schemeClr val="tx1"/>
                </a:solidFill>
                <a:latin typeface="Bookman Old Style" panose="02050604050505020204" pitchFamily="18" charset="0"/>
              </a:rPr>
              <a:t>result</a:t>
            </a:r>
            <a:r>
              <a:rPr lang="en-US" sz="2400" dirty="0">
                <a:solidFill>
                  <a:schemeClr val="tx1"/>
                </a:solidFill>
                <a:latin typeface="Bookman Old Style" panose="02050604050505020204" pitchFamily="18" charset="0"/>
              </a:rPr>
              <a:t>, products and services tested, </a:t>
            </a:r>
            <a:r>
              <a:rPr lang="en-US" sz="2400" dirty="0" smtClean="0">
                <a:solidFill>
                  <a:schemeClr val="tx1"/>
                </a:solidFill>
                <a:latin typeface="Bookman Old Style" panose="02050604050505020204" pitchFamily="18" charset="0"/>
              </a:rPr>
              <a:t>inspected or </a:t>
            </a:r>
            <a:r>
              <a:rPr lang="en-US" sz="2400" dirty="0">
                <a:solidFill>
                  <a:schemeClr val="tx1"/>
                </a:solidFill>
                <a:latin typeface="Bookman Old Style" panose="02050604050505020204" pitchFamily="18" charset="0"/>
              </a:rPr>
              <a:t>certified </a:t>
            </a:r>
            <a:r>
              <a:rPr lang="en-US" sz="2400" dirty="0" smtClean="0">
                <a:solidFill>
                  <a:schemeClr val="tx1"/>
                </a:solidFill>
                <a:latin typeface="Bookman Old Style" panose="02050604050505020204" pitchFamily="18" charset="0"/>
              </a:rPr>
              <a:t> </a:t>
            </a:r>
            <a:r>
              <a:rPr lang="en-US" sz="2400" dirty="0">
                <a:solidFill>
                  <a:schemeClr val="tx1"/>
                </a:solidFill>
                <a:latin typeface="Bookman Old Style" panose="02050604050505020204" pitchFamily="18" charset="0"/>
              </a:rPr>
              <a:t>under the IAF and ILAC </a:t>
            </a:r>
            <a:r>
              <a:rPr lang="en-US" sz="2400" dirty="0" smtClean="0">
                <a:solidFill>
                  <a:schemeClr val="tx1"/>
                </a:solidFill>
                <a:latin typeface="Bookman Old Style" panose="02050604050505020204" pitchFamily="18" charset="0"/>
              </a:rPr>
              <a:t>umbrella </a:t>
            </a:r>
            <a:r>
              <a:rPr lang="en-US" sz="2400" dirty="0">
                <a:solidFill>
                  <a:schemeClr val="tx1"/>
                </a:solidFill>
                <a:latin typeface="Bookman Old Style" panose="02050604050505020204" pitchFamily="18" charset="0"/>
              </a:rPr>
              <a:t>can be accepted everywhere </a:t>
            </a:r>
            <a:r>
              <a:rPr lang="en-US" sz="2400" dirty="0" smtClean="0">
                <a:solidFill>
                  <a:schemeClr val="tx1"/>
                </a:solidFill>
                <a:latin typeface="Bookman Old Style" panose="02050604050505020204" pitchFamily="18" charset="0"/>
              </a:rPr>
              <a:t>with equal confidence</a:t>
            </a:r>
            <a:endParaRPr lang="en-US" sz="2400" dirty="0">
              <a:solidFill>
                <a:schemeClr val="tx1"/>
              </a:solidFill>
              <a:latin typeface="Bookman Old Style" panose="02050604050505020204" pitchFamily="18" charset="0"/>
            </a:endParaRPr>
          </a:p>
          <a:p>
            <a:pPr algn="just">
              <a:buFont typeface="Wingdings" panose="05000000000000000000" pitchFamily="2" charset="2"/>
              <a:buChar char="Ø"/>
            </a:pPr>
            <a:r>
              <a:rPr lang="en-US" sz="2400" dirty="0">
                <a:solidFill>
                  <a:schemeClr val="tx1"/>
                </a:solidFill>
                <a:latin typeface="Bookman Old Style" panose="02050604050505020204" pitchFamily="18" charset="0"/>
              </a:rPr>
              <a:t>Accreditation is a well-established process </a:t>
            </a:r>
            <a:r>
              <a:rPr lang="en-US" sz="2400" dirty="0" smtClean="0">
                <a:solidFill>
                  <a:schemeClr val="tx1"/>
                </a:solidFill>
                <a:latin typeface="Bookman Old Style" panose="02050604050505020204" pitchFamily="18" charset="0"/>
              </a:rPr>
              <a:t>that </a:t>
            </a:r>
            <a:r>
              <a:rPr lang="en-US" sz="2400" dirty="0">
                <a:solidFill>
                  <a:schemeClr val="tx1"/>
                </a:solidFill>
                <a:latin typeface="Bookman Old Style" panose="02050604050505020204" pitchFamily="18" charset="0"/>
              </a:rPr>
              <a:t>can demonstrate that </a:t>
            </a:r>
            <a:r>
              <a:rPr lang="en-US" sz="2400" dirty="0" smtClean="0">
                <a:solidFill>
                  <a:schemeClr val="tx1"/>
                </a:solidFill>
                <a:latin typeface="Bookman Old Style" panose="02050604050505020204" pitchFamily="18" charset="0"/>
              </a:rPr>
              <a:t>organizations </a:t>
            </a:r>
            <a:r>
              <a:rPr lang="en-US" sz="2400" dirty="0">
                <a:solidFill>
                  <a:schemeClr val="tx1"/>
                </a:solidFill>
                <a:latin typeface="Bookman Old Style" panose="02050604050505020204" pitchFamily="18" charset="0"/>
              </a:rPr>
              <a:t>are </a:t>
            </a:r>
            <a:r>
              <a:rPr lang="en-US" sz="2400" dirty="0" smtClean="0">
                <a:solidFill>
                  <a:schemeClr val="tx1"/>
                </a:solidFill>
                <a:latin typeface="Bookman Old Style" panose="02050604050505020204" pitchFamily="18" charset="0"/>
              </a:rPr>
              <a:t>compliant </a:t>
            </a:r>
            <a:r>
              <a:rPr lang="en-US" sz="2400" dirty="0">
                <a:solidFill>
                  <a:schemeClr val="tx1"/>
                </a:solidFill>
                <a:latin typeface="Bookman Old Style" panose="02050604050505020204" pitchFamily="18" charset="0"/>
              </a:rPr>
              <a:t>with their regulatory </a:t>
            </a:r>
            <a:r>
              <a:rPr lang="en-US" sz="2400" dirty="0" smtClean="0">
                <a:solidFill>
                  <a:schemeClr val="tx1"/>
                </a:solidFill>
                <a:latin typeface="Bookman Old Style" panose="02050604050505020204" pitchFamily="18" charset="0"/>
              </a:rPr>
              <a:t>responsibilities</a:t>
            </a:r>
          </a:p>
          <a:p>
            <a:pPr algn="just">
              <a:buFont typeface="Wingdings" panose="05000000000000000000" pitchFamily="2" charset="2"/>
              <a:buChar char="Ø"/>
            </a:pPr>
            <a:r>
              <a:rPr lang="en-US" sz="2400" dirty="0" smtClean="0">
                <a:solidFill>
                  <a:schemeClr val="tx1"/>
                </a:solidFill>
                <a:latin typeface="Bookman Old Style" panose="02050604050505020204" pitchFamily="18" charset="0"/>
              </a:rPr>
              <a:t>Academic programs when accredited become quality program suitable to the construction sector in terms of quality and competency </a:t>
            </a:r>
          </a:p>
          <a:p>
            <a:pPr algn="just">
              <a:buFont typeface="Wingdings" panose="05000000000000000000" pitchFamily="2" charset="2"/>
              <a:buChar char="Ø"/>
            </a:pPr>
            <a:r>
              <a:rPr lang="en-US" sz="2400" dirty="0" smtClean="0">
                <a:solidFill>
                  <a:schemeClr val="tx1"/>
                </a:solidFill>
                <a:latin typeface="Bookman Old Style" panose="02050604050505020204" pitchFamily="18" charset="0"/>
              </a:rPr>
              <a:t>It maintain industry standards consistent with world accreditation bodies </a:t>
            </a:r>
            <a:endParaRPr lang="en-US" sz="2400" dirty="0">
              <a:solidFill>
                <a:schemeClr val="tx1"/>
              </a:solidFill>
              <a:latin typeface="Bookman Old Style" panose="02050604050505020204" pitchFamily="18" charset="0"/>
            </a:endParaRPr>
          </a:p>
          <a:p>
            <a:pPr>
              <a:buFont typeface="Wingdings" panose="05000000000000000000" pitchFamily="2" charset="2"/>
              <a:buChar char="Ø"/>
            </a:pPr>
            <a:endParaRPr lang="en-US" dirty="0">
              <a:solidFill>
                <a:schemeClr val="tx1"/>
              </a:solidFill>
              <a:latin typeface="Bookman Old Style" panose="02050604050505020204" pitchFamily="18" charset="0"/>
            </a:endParaRPr>
          </a:p>
        </p:txBody>
      </p:sp>
      <p:sp>
        <p:nvSpPr>
          <p:cNvPr id="4" name="AutoShape 2" descr="Image result for benifit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icture 5"/>
          <p:cNvPicPr>
            <a:picLocks noChangeAspect="1"/>
          </p:cNvPicPr>
          <p:nvPr/>
        </p:nvPicPr>
        <p:blipFill>
          <a:blip r:embed="rId2"/>
          <a:stretch>
            <a:fillRect/>
          </a:stretch>
        </p:blipFill>
        <p:spPr>
          <a:xfrm>
            <a:off x="9939755" y="677917"/>
            <a:ext cx="2233729" cy="1009215"/>
          </a:xfrm>
          <a:prstGeom prst="rect">
            <a:avLst/>
          </a:prstGeom>
        </p:spPr>
      </p:pic>
    </p:spTree>
    <p:extLst>
      <p:ext uri="{BB962C8B-B14F-4D97-AF65-F5344CB8AC3E}">
        <p14:creationId xmlns:p14="http://schemas.microsoft.com/office/powerpoint/2010/main" xmlns="" val="3938877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tx1"/>
                </a:solidFill>
                <a:latin typeface="Bookman Old Style" panose="02050604050505020204" pitchFamily="18" charset="0"/>
              </a:rPr>
              <a:t>Benefits for </a:t>
            </a:r>
            <a:r>
              <a:rPr lang="en-US" sz="4000" dirty="0" smtClean="0">
                <a:solidFill>
                  <a:schemeClr val="tx1"/>
                </a:solidFill>
                <a:latin typeface="Bookman Old Style" panose="02050604050505020204" pitchFamily="18" charset="0"/>
              </a:rPr>
              <a:t>Construction Companies </a:t>
            </a:r>
            <a:r>
              <a:rPr lang="en-US" sz="4000" dirty="0">
                <a:solidFill>
                  <a:schemeClr val="tx1"/>
                </a:solidFill>
                <a:latin typeface="Bookman Old Style" panose="02050604050505020204" pitchFamily="18" charset="0"/>
              </a:rPr>
              <a:t>and </a:t>
            </a:r>
            <a:r>
              <a:rPr lang="en-US" sz="4000" dirty="0" smtClean="0">
                <a:solidFill>
                  <a:schemeClr val="tx1"/>
                </a:solidFill>
                <a:latin typeface="Bookman Old Style" panose="02050604050505020204" pitchFamily="18" charset="0"/>
              </a:rPr>
              <a:t>Manufacturers </a:t>
            </a:r>
            <a:r>
              <a:rPr lang="en-US" sz="4000" dirty="0">
                <a:solidFill>
                  <a:schemeClr val="tx1"/>
                </a:solidFill>
                <a:latin typeface="Bookman Old Style" panose="02050604050505020204" pitchFamily="18" charset="0"/>
              </a:rPr>
              <a:t>of </a:t>
            </a:r>
            <a:r>
              <a:rPr lang="en-US" sz="4000" dirty="0" smtClean="0">
                <a:solidFill>
                  <a:schemeClr val="tx1"/>
                </a:solidFill>
                <a:latin typeface="Bookman Old Style" panose="02050604050505020204" pitchFamily="18" charset="0"/>
              </a:rPr>
              <a:t>Construction Products </a:t>
            </a:r>
            <a:endParaRPr lang="en-US" sz="4000" dirty="0">
              <a:solidFill>
                <a:schemeClr val="tx1"/>
              </a:solidFill>
              <a:latin typeface="Bookman Old Style" panose="02050604050505020204" pitchFamily="18" charset="0"/>
            </a:endParaRPr>
          </a:p>
        </p:txBody>
      </p:sp>
      <p:sp>
        <p:nvSpPr>
          <p:cNvPr id="3" name="Content Placeholder 2"/>
          <p:cNvSpPr>
            <a:spLocks noGrp="1"/>
          </p:cNvSpPr>
          <p:nvPr>
            <p:ph idx="1"/>
          </p:nvPr>
        </p:nvSpPr>
        <p:spPr>
          <a:xfrm>
            <a:off x="1082040" y="1737360"/>
            <a:ext cx="10027920" cy="4379661"/>
          </a:xfrm>
        </p:spPr>
        <p:txBody>
          <a:bodyPr>
            <a:normAutofit fontScale="25000" lnSpcReduction="20000"/>
          </a:bodyPr>
          <a:lstStyle/>
          <a:p>
            <a:pPr marL="0" indent="0">
              <a:buNone/>
            </a:pPr>
            <a:endParaRPr lang="en-US" sz="3200" dirty="0" smtClean="0">
              <a:latin typeface="Bookman Old Style" panose="02050604050505020204" pitchFamily="18" charset="0"/>
            </a:endParaRPr>
          </a:p>
          <a:p>
            <a:pPr algn="just">
              <a:buFont typeface="Wingdings" panose="05000000000000000000" pitchFamily="2" charset="2"/>
              <a:buChar char="Ø"/>
            </a:pPr>
            <a:r>
              <a:rPr lang="en-US" sz="9600" dirty="0" smtClean="0">
                <a:solidFill>
                  <a:schemeClr val="tx1"/>
                </a:solidFill>
                <a:latin typeface="Bookman Old Style" panose="02050604050505020204" pitchFamily="18" charset="0"/>
              </a:rPr>
              <a:t>Confidence </a:t>
            </a:r>
            <a:r>
              <a:rPr lang="en-US" sz="9600" dirty="0">
                <a:solidFill>
                  <a:schemeClr val="tx1"/>
                </a:solidFill>
                <a:latin typeface="Bookman Old Style" panose="02050604050505020204" pitchFamily="18" charset="0"/>
              </a:rPr>
              <a:t>that manufactured products </a:t>
            </a:r>
            <a:r>
              <a:rPr lang="en-US" sz="9600" dirty="0" smtClean="0">
                <a:solidFill>
                  <a:schemeClr val="tx1"/>
                </a:solidFill>
                <a:latin typeface="Bookman Old Style" panose="02050604050505020204" pitchFamily="18" charset="0"/>
              </a:rPr>
              <a:t>and </a:t>
            </a:r>
            <a:r>
              <a:rPr lang="en-US" sz="9600" dirty="0">
                <a:solidFill>
                  <a:schemeClr val="tx1"/>
                </a:solidFill>
                <a:latin typeface="Bookman Old Style" panose="02050604050505020204" pitchFamily="18" charset="0"/>
              </a:rPr>
              <a:t>raw materials are safe and meet </a:t>
            </a:r>
            <a:r>
              <a:rPr lang="en-US" sz="9600" dirty="0" smtClean="0">
                <a:solidFill>
                  <a:schemeClr val="tx1"/>
                </a:solidFill>
                <a:latin typeface="Bookman Old Style" panose="02050604050505020204" pitchFamily="18" charset="0"/>
              </a:rPr>
              <a:t>specification</a:t>
            </a:r>
            <a:r>
              <a:rPr lang="en-US" sz="9600" dirty="0">
                <a:solidFill>
                  <a:schemeClr val="tx1"/>
                </a:solidFill>
                <a:latin typeface="Bookman Old Style" panose="02050604050505020204" pitchFamily="18" charset="0"/>
              </a:rPr>
              <a:t>, thereby reducing potential </a:t>
            </a:r>
            <a:r>
              <a:rPr lang="en-US" sz="9600" dirty="0" smtClean="0">
                <a:solidFill>
                  <a:schemeClr val="tx1"/>
                </a:solidFill>
                <a:latin typeface="Bookman Old Style" panose="02050604050505020204" pitchFamily="18" charset="0"/>
              </a:rPr>
              <a:t>delays</a:t>
            </a:r>
            <a:r>
              <a:rPr lang="en-US" sz="9600" dirty="0">
                <a:solidFill>
                  <a:schemeClr val="tx1"/>
                </a:solidFill>
                <a:latin typeface="Bookman Old Style" panose="02050604050505020204" pitchFamily="18" charset="0"/>
              </a:rPr>
              <a:t>, product failure, and project </a:t>
            </a:r>
            <a:r>
              <a:rPr lang="en-US" sz="9600" dirty="0" smtClean="0">
                <a:solidFill>
                  <a:schemeClr val="tx1"/>
                </a:solidFill>
                <a:latin typeface="Bookman Old Style" panose="02050604050505020204" pitchFamily="18" charset="0"/>
              </a:rPr>
              <a:t>costs</a:t>
            </a:r>
            <a:endParaRPr lang="en-US" sz="9600" dirty="0">
              <a:solidFill>
                <a:schemeClr val="tx1"/>
              </a:solidFill>
              <a:latin typeface="Bookman Old Style" panose="02050604050505020204" pitchFamily="18" charset="0"/>
            </a:endParaRPr>
          </a:p>
          <a:p>
            <a:pPr algn="just">
              <a:buFont typeface="Wingdings" panose="05000000000000000000" pitchFamily="2" charset="2"/>
              <a:buChar char="Ø"/>
            </a:pPr>
            <a:r>
              <a:rPr lang="en-US" sz="9600" dirty="0" smtClean="0">
                <a:solidFill>
                  <a:schemeClr val="tx1"/>
                </a:solidFill>
                <a:latin typeface="Bookman Old Style" panose="02050604050505020204" pitchFamily="18" charset="0"/>
              </a:rPr>
              <a:t>Reliable measurements, tests and inspections are carried out in compliance with best practices to limit product failure, reduce down time and control manufacturing costs</a:t>
            </a:r>
          </a:p>
          <a:p>
            <a:pPr algn="just">
              <a:buFont typeface="Wingdings" panose="05000000000000000000" pitchFamily="2" charset="2"/>
              <a:buChar char="Ø"/>
            </a:pPr>
            <a:r>
              <a:rPr lang="en-US" sz="9600" dirty="0">
                <a:solidFill>
                  <a:schemeClr val="tx1"/>
                </a:solidFill>
                <a:latin typeface="Bookman Old Style" panose="02050604050505020204" pitchFamily="18" charset="0"/>
              </a:rPr>
              <a:t>Accreditation ensures that they can make an </a:t>
            </a:r>
            <a:r>
              <a:rPr lang="en-US" sz="9600" dirty="0" smtClean="0">
                <a:solidFill>
                  <a:schemeClr val="tx1"/>
                </a:solidFill>
                <a:latin typeface="Bookman Old Style" panose="02050604050505020204" pitchFamily="18" charset="0"/>
              </a:rPr>
              <a:t>informed </a:t>
            </a:r>
            <a:r>
              <a:rPr lang="en-US" sz="9600" dirty="0">
                <a:solidFill>
                  <a:schemeClr val="tx1"/>
                </a:solidFill>
                <a:latin typeface="Bookman Old Style" panose="02050604050505020204" pitchFamily="18" charset="0"/>
              </a:rPr>
              <a:t>choice and have </a:t>
            </a:r>
            <a:r>
              <a:rPr lang="en-US" sz="9600" dirty="0" smtClean="0">
                <a:solidFill>
                  <a:schemeClr val="tx1"/>
                </a:solidFill>
                <a:latin typeface="Bookman Old Style" panose="02050604050505020204" pitchFamily="18" charset="0"/>
              </a:rPr>
              <a:t>confidence </a:t>
            </a:r>
            <a:r>
              <a:rPr lang="en-US" sz="9600" dirty="0">
                <a:solidFill>
                  <a:schemeClr val="tx1"/>
                </a:solidFill>
                <a:latin typeface="Bookman Old Style" panose="02050604050505020204" pitchFamily="18" charset="0"/>
              </a:rPr>
              <a:t>in </a:t>
            </a:r>
            <a:r>
              <a:rPr lang="en-US" sz="9600" dirty="0" smtClean="0">
                <a:solidFill>
                  <a:schemeClr val="tx1"/>
                </a:solidFill>
                <a:latin typeface="Bookman Old Style" panose="02050604050505020204" pitchFamily="18" charset="0"/>
              </a:rPr>
              <a:t>their selection </a:t>
            </a:r>
            <a:r>
              <a:rPr lang="en-US" sz="9600" dirty="0">
                <a:solidFill>
                  <a:schemeClr val="tx1"/>
                </a:solidFill>
                <a:latin typeface="Bookman Old Style" panose="02050604050505020204" pitchFamily="18" charset="0"/>
              </a:rPr>
              <a:t>of </a:t>
            </a:r>
            <a:r>
              <a:rPr lang="en-US" sz="9600" dirty="0" smtClean="0">
                <a:solidFill>
                  <a:schemeClr val="tx1"/>
                </a:solidFill>
                <a:latin typeface="Bookman Old Style" panose="02050604050505020204" pitchFamily="18" charset="0"/>
              </a:rPr>
              <a:t>suppliers</a:t>
            </a:r>
            <a:endParaRPr lang="en-US" sz="9600" dirty="0">
              <a:solidFill>
                <a:schemeClr val="tx1"/>
              </a:solidFill>
              <a:latin typeface="Bookman Old Style" panose="02050604050505020204" pitchFamily="18" charset="0"/>
            </a:endParaRPr>
          </a:p>
          <a:p>
            <a:pPr algn="just">
              <a:buFont typeface="Wingdings" panose="05000000000000000000" pitchFamily="2" charset="2"/>
              <a:buChar char="Ø"/>
            </a:pPr>
            <a:r>
              <a:rPr lang="en-US" sz="9600" dirty="0">
                <a:solidFill>
                  <a:schemeClr val="tx1"/>
                </a:solidFill>
                <a:latin typeface="Bookman Old Style" panose="02050604050505020204" pitchFamily="18" charset="0"/>
              </a:rPr>
              <a:t>Using an accredited body to carry out an </a:t>
            </a:r>
            <a:r>
              <a:rPr lang="en-US" sz="9600" dirty="0" smtClean="0">
                <a:solidFill>
                  <a:schemeClr val="tx1"/>
                </a:solidFill>
                <a:latin typeface="Bookman Old Style" panose="02050604050505020204" pitchFamily="18" charset="0"/>
              </a:rPr>
              <a:t>independent </a:t>
            </a:r>
            <a:r>
              <a:rPr lang="en-US" sz="9600" dirty="0">
                <a:solidFill>
                  <a:schemeClr val="tx1"/>
                </a:solidFill>
                <a:latin typeface="Bookman Old Style" panose="02050604050505020204" pitchFamily="18" charset="0"/>
              </a:rPr>
              <a:t>evaluation helps </a:t>
            </a:r>
            <a:r>
              <a:rPr lang="en-US" sz="9600" dirty="0" smtClean="0">
                <a:solidFill>
                  <a:schemeClr val="tx1"/>
                </a:solidFill>
                <a:latin typeface="Bookman Old Style" panose="02050604050505020204" pitchFamily="18" charset="0"/>
              </a:rPr>
              <a:t>demonstrate due </a:t>
            </a:r>
            <a:r>
              <a:rPr lang="en-US" sz="9600" dirty="0">
                <a:solidFill>
                  <a:schemeClr val="tx1"/>
                </a:solidFill>
                <a:latin typeface="Bookman Old Style" panose="02050604050505020204" pitchFamily="18" charset="0"/>
              </a:rPr>
              <a:t>diligence in the event of legal action</a:t>
            </a:r>
          </a:p>
          <a:p>
            <a:pPr algn="just">
              <a:buFont typeface="Wingdings" panose="05000000000000000000" pitchFamily="2" charset="2"/>
              <a:buChar char="Ø"/>
            </a:pPr>
            <a:r>
              <a:rPr lang="en-US" sz="9600" dirty="0">
                <a:solidFill>
                  <a:schemeClr val="tx1"/>
                </a:solidFill>
                <a:latin typeface="Bookman Old Style" panose="02050604050505020204" pitchFamily="18" charset="0"/>
              </a:rPr>
              <a:t>Accreditation to </a:t>
            </a:r>
            <a:r>
              <a:rPr lang="en-US" sz="9600" dirty="0" smtClean="0">
                <a:solidFill>
                  <a:schemeClr val="tx1"/>
                </a:solidFill>
                <a:latin typeface="Bookman Old Style" panose="02050604050505020204" pitchFamily="18" charset="0"/>
              </a:rPr>
              <a:t>internationally-recognized standards </a:t>
            </a:r>
            <a:r>
              <a:rPr lang="en-US" sz="9600" dirty="0">
                <a:solidFill>
                  <a:schemeClr val="tx1"/>
                </a:solidFill>
                <a:latin typeface="Bookman Old Style" panose="02050604050505020204" pitchFamily="18" charset="0"/>
              </a:rPr>
              <a:t>can provide a competitive </a:t>
            </a:r>
            <a:r>
              <a:rPr lang="en-US" sz="9600" dirty="0" smtClean="0">
                <a:solidFill>
                  <a:schemeClr val="tx1"/>
                </a:solidFill>
                <a:latin typeface="Bookman Old Style" panose="02050604050505020204" pitchFamily="18" charset="0"/>
              </a:rPr>
              <a:t>advantage </a:t>
            </a:r>
            <a:r>
              <a:rPr lang="en-US" sz="9600" dirty="0">
                <a:solidFill>
                  <a:schemeClr val="tx1"/>
                </a:solidFill>
                <a:latin typeface="Bookman Old Style" panose="02050604050505020204" pitchFamily="18" charset="0"/>
              </a:rPr>
              <a:t>and facilitate access to export </a:t>
            </a:r>
          </a:p>
          <a:p>
            <a:pPr marL="0" indent="0">
              <a:buNone/>
            </a:pPr>
            <a:endParaRPr lang="en-US" sz="800" dirty="0">
              <a:latin typeface="Bookman Old Style" panose="02050604050505020204" pitchFamily="18" charset="0"/>
            </a:endParaRPr>
          </a:p>
          <a:p>
            <a:endParaRPr lang="pt-BR" sz="9600" dirty="0">
              <a:latin typeface="Bookman Old Style" panose="02050604050505020204" pitchFamily="18" charset="0"/>
            </a:endParaRPr>
          </a:p>
          <a:p>
            <a:endParaRPr lang="en-US" dirty="0">
              <a:latin typeface="Bookman Old Style" panose="02050604050505020204" pitchFamily="18" charset="0"/>
            </a:endParaRPr>
          </a:p>
        </p:txBody>
      </p:sp>
      <p:sp>
        <p:nvSpPr>
          <p:cNvPr id="4" name="Rectangle 3"/>
          <p:cNvSpPr/>
          <p:nvPr/>
        </p:nvSpPr>
        <p:spPr>
          <a:xfrm>
            <a:off x="3048000" y="2828836"/>
            <a:ext cx="6096000" cy="369332"/>
          </a:xfrm>
          <a:prstGeom prst="rect">
            <a:avLst/>
          </a:prstGeom>
        </p:spPr>
        <p:txBody>
          <a:bodyPr>
            <a:spAutoFit/>
          </a:bodyPr>
          <a:lstStyle/>
          <a:p>
            <a:endParaRPr lang="en-US" dirty="0">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10165080" y="820998"/>
            <a:ext cx="2026920" cy="916362"/>
          </a:xfrm>
          <a:prstGeom prst="rect">
            <a:avLst/>
          </a:prstGeom>
        </p:spPr>
      </p:pic>
    </p:spTree>
    <p:extLst>
      <p:ext uri="{BB962C8B-B14F-4D97-AF65-F5344CB8AC3E}">
        <p14:creationId xmlns:p14="http://schemas.microsoft.com/office/powerpoint/2010/main" xmlns="" val="235311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01915"/>
            <a:ext cx="10058400" cy="1061750"/>
          </a:xfrm>
        </p:spPr>
        <p:txBody>
          <a:bodyPr>
            <a:normAutofit/>
          </a:bodyPr>
          <a:lstStyle/>
          <a:p>
            <a:r>
              <a:rPr lang="en-US" sz="4000" dirty="0" smtClean="0">
                <a:solidFill>
                  <a:schemeClr val="tx1"/>
                </a:solidFill>
                <a:latin typeface="Bookman Old Style" panose="02050604050505020204" pitchFamily="18" charset="0"/>
              </a:rPr>
              <a:t>Significance of the construction Industry</a:t>
            </a:r>
            <a:endParaRPr lang="en-GB" sz="4000" dirty="0">
              <a:solidFill>
                <a:schemeClr val="tx1"/>
              </a:solidFill>
              <a:latin typeface="Bookman Old Style" panose="02050604050505020204" pitchFamily="18" charset="0"/>
            </a:endParaRP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dirty="0" smtClean="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Construction industry is complex and highly competitive in nature when comparing to other industries</a:t>
            </a:r>
            <a:endParaRPr lang="en-US"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Ø"/>
            </a:pPr>
            <a:r>
              <a:rPr lang="en-US" dirty="0" smtClean="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It </a:t>
            </a:r>
            <a:r>
              <a:rPr lang="en-US"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is a major industry throughout the world accounting for a </a:t>
            </a:r>
            <a:r>
              <a:rPr lang="en-US" dirty="0" smtClean="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substantial </a:t>
            </a:r>
            <a:r>
              <a:rPr lang="en-US"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proportion of most countries’ </a:t>
            </a:r>
            <a:r>
              <a:rPr lang="en-US" dirty="0" smtClean="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national economy and </a:t>
            </a:r>
            <a:r>
              <a:rPr lang="en-US" dirty="0" smtClean="0">
                <a:solidFill>
                  <a:schemeClr val="tx1"/>
                </a:solidFill>
                <a:latin typeface="Bookman Old Style" panose="02050604050505020204" pitchFamily="18" charset="0"/>
                <a:cs typeface="Times New Roman" panose="02020603050405020304" pitchFamily="18" charset="0"/>
              </a:rPr>
              <a:t>defined as the creation of physical facilities that are needed in the development of other productive activities</a:t>
            </a:r>
          </a:p>
          <a:p>
            <a:pPr algn="just">
              <a:buFont typeface="Wingdings" panose="05000000000000000000" pitchFamily="2" charset="2"/>
              <a:buChar char="Ø"/>
            </a:pPr>
            <a:r>
              <a:rPr lang="en-US" dirty="0" smtClean="0">
                <a:solidFill>
                  <a:schemeClr val="tx1"/>
                </a:solidFill>
                <a:latin typeface="Bookman Old Style" panose="02050604050505020204" pitchFamily="18" charset="0"/>
                <a:ea typeface="Calibri" panose="020F0502020204030204" pitchFamily="34" charset="0"/>
                <a:cs typeface="Iskoola Pota"/>
              </a:rPr>
              <a:t>Construction's </a:t>
            </a:r>
            <a:r>
              <a:rPr lang="en-US" dirty="0">
                <a:solidFill>
                  <a:schemeClr val="tx1"/>
                </a:solidFill>
                <a:latin typeface="Bookman Old Style" panose="02050604050505020204" pitchFamily="18" charset="0"/>
                <a:ea typeface="Calibri" panose="020F0502020204030204" pitchFamily="34" charset="0"/>
                <a:cs typeface="Iskoola Pota"/>
              </a:rPr>
              <a:t>direct contributions to development are significant; it also stimulates a sizeable amount of economic growth through backward and forward </a:t>
            </a:r>
            <a:r>
              <a:rPr lang="en-US" dirty="0" smtClean="0">
                <a:solidFill>
                  <a:schemeClr val="tx1"/>
                </a:solidFill>
                <a:latin typeface="Bookman Old Style" panose="02050604050505020204" pitchFamily="18" charset="0"/>
                <a:ea typeface="Calibri" panose="020F0502020204030204" pitchFamily="34" charset="0"/>
                <a:cs typeface="Iskoola Pota"/>
              </a:rPr>
              <a:t>linkages</a:t>
            </a:r>
          </a:p>
          <a:p>
            <a:pPr algn="just">
              <a:buFont typeface="Wingdings" panose="05000000000000000000" pitchFamily="2" charset="2"/>
              <a:buChar char="Ø"/>
            </a:pPr>
            <a:r>
              <a:rPr lang="en-US" dirty="0">
                <a:solidFill>
                  <a:schemeClr val="tx1"/>
                </a:solidFill>
                <a:latin typeface="Bookman Old Style" panose="02050604050505020204" pitchFamily="18" charset="0"/>
                <a:ea typeface="Calibri" panose="020F0502020204030204" pitchFamily="34" charset="0"/>
                <a:cs typeface="Iskoola Pota"/>
              </a:rPr>
              <a:t>As a developing country, Construction industry again plays a vital role in Sri Lankan </a:t>
            </a:r>
            <a:r>
              <a:rPr lang="en-US" dirty="0" smtClean="0">
                <a:solidFill>
                  <a:schemeClr val="tx1"/>
                </a:solidFill>
                <a:latin typeface="Bookman Old Style" panose="02050604050505020204" pitchFamily="18" charset="0"/>
                <a:ea typeface="Calibri" panose="020F0502020204030204" pitchFamily="34" charset="0"/>
                <a:cs typeface="Iskoola Pota"/>
              </a:rPr>
              <a:t>Economy and also </a:t>
            </a:r>
            <a:r>
              <a:rPr lang="en-US" dirty="0">
                <a:solidFill>
                  <a:schemeClr val="tx1"/>
                </a:solidFill>
                <a:latin typeface="Bookman Old Style" panose="02050604050505020204" pitchFamily="18" charset="0"/>
                <a:ea typeface="Calibri" panose="020F0502020204030204" pitchFamily="34" charset="0"/>
                <a:cs typeface="Iskoola Pota"/>
              </a:rPr>
              <a:t>important in terms of satisfying basic physical and social </a:t>
            </a:r>
            <a:r>
              <a:rPr lang="en-US" dirty="0" smtClean="0">
                <a:solidFill>
                  <a:schemeClr val="tx1"/>
                </a:solidFill>
                <a:latin typeface="Bookman Old Style" panose="02050604050505020204" pitchFamily="18" charset="0"/>
                <a:ea typeface="Calibri" panose="020F0502020204030204" pitchFamily="34" charset="0"/>
                <a:cs typeface="Iskoola Pota"/>
              </a:rPr>
              <a:t>needs of the country</a:t>
            </a:r>
            <a:endParaRPr lang="en-US" dirty="0">
              <a:solidFill>
                <a:schemeClr val="tx1"/>
              </a:solidFill>
              <a:latin typeface="Bookman Old Style" panose="02050604050505020204" pitchFamily="18" charset="0"/>
              <a:ea typeface="Calibri" panose="020F0502020204030204" pitchFamily="34" charset="0"/>
              <a:cs typeface="Iskoola Pota"/>
            </a:endParaRPr>
          </a:p>
          <a:p>
            <a:pPr marL="0" indent="0" algn="just">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20523" y="5700262"/>
            <a:ext cx="3871477" cy="1157738"/>
          </a:xfrm>
          <a:prstGeom prst="rect">
            <a:avLst/>
          </a:prstGeom>
        </p:spPr>
      </p:pic>
    </p:spTree>
    <p:extLst>
      <p:ext uri="{BB962C8B-B14F-4D97-AF65-F5344CB8AC3E}">
        <p14:creationId xmlns:p14="http://schemas.microsoft.com/office/powerpoint/2010/main" xmlns="" val="1709620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latin typeface="Bookman Old Style" panose="02050604050505020204" pitchFamily="18" charset="0"/>
              </a:rPr>
              <a:t>Bibliography</a:t>
            </a:r>
          </a:p>
        </p:txBody>
      </p:sp>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Ø"/>
            </a:pPr>
            <a:r>
              <a:rPr lang="en-US" sz="2400" dirty="0">
                <a:solidFill>
                  <a:schemeClr val="tx1"/>
                </a:solidFill>
                <a:latin typeface="Bookman Old Style" panose="02050604050505020204" pitchFamily="18" charset="0"/>
                <a:ea typeface="Times New Roman" panose="02020603050405020304" pitchFamily="18" charset="0"/>
                <a:cs typeface="Tahoma" panose="020B0604030504040204" pitchFamily="34" charset="0"/>
              </a:rPr>
              <a:t>Ramachandra, </a:t>
            </a:r>
            <a:r>
              <a:rPr lang="en-US" sz="2400" dirty="0" smtClean="0">
                <a:solidFill>
                  <a:schemeClr val="tx1"/>
                </a:solidFill>
                <a:latin typeface="Bookman Old Style" panose="02050604050505020204" pitchFamily="18" charset="0"/>
                <a:ea typeface="Times New Roman" panose="02020603050405020304" pitchFamily="18" charset="0"/>
                <a:cs typeface="Tahoma" panose="020B0604030504040204" pitchFamily="34" charset="0"/>
              </a:rPr>
              <a:t>T. </a:t>
            </a:r>
            <a:r>
              <a:rPr lang="en-US" sz="2400" dirty="0">
                <a:solidFill>
                  <a:schemeClr val="tx1"/>
                </a:solidFill>
                <a:latin typeface="Bookman Old Style" panose="02050604050505020204" pitchFamily="18" charset="0"/>
                <a:ea typeface="Times New Roman" panose="02020603050405020304" pitchFamily="18" charset="0"/>
                <a:cs typeface="Tahoma" panose="020B0604030504040204" pitchFamily="34" charset="0"/>
              </a:rPr>
              <a:t>and Raufdeen, </a:t>
            </a:r>
            <a:r>
              <a:rPr lang="en-US" sz="2400" dirty="0" smtClean="0">
                <a:solidFill>
                  <a:schemeClr val="tx1"/>
                </a:solidFill>
                <a:latin typeface="Bookman Old Style" panose="02050604050505020204" pitchFamily="18" charset="0"/>
                <a:ea typeface="Times New Roman" panose="02020603050405020304" pitchFamily="18" charset="0"/>
                <a:cs typeface="Tahoma" panose="020B0604030504040204" pitchFamily="34" charset="0"/>
              </a:rPr>
              <a:t>R. </a:t>
            </a:r>
            <a:r>
              <a:rPr lang="en-US" sz="2400" dirty="0">
                <a:solidFill>
                  <a:schemeClr val="tx1"/>
                </a:solidFill>
                <a:latin typeface="Bookman Old Style" panose="02050604050505020204" pitchFamily="18" charset="0"/>
                <a:ea typeface="Times New Roman" panose="02020603050405020304" pitchFamily="18" charset="0"/>
                <a:cs typeface="Tahoma" panose="020B0604030504040204" pitchFamily="34" charset="0"/>
              </a:rPr>
              <a:t>(2006) Study of the relationship between construction sector and the Sri Lankan economy, 6(2), 50-55</a:t>
            </a:r>
          </a:p>
          <a:p>
            <a:pPr algn="just">
              <a:buFont typeface="Wingdings" panose="05000000000000000000" pitchFamily="2" charset="2"/>
              <a:buChar char="Ø"/>
            </a:pPr>
            <a:r>
              <a:rPr lang="en-US" sz="2400" dirty="0">
                <a:solidFill>
                  <a:schemeClr val="tx1"/>
                </a:solidFill>
                <a:latin typeface="Bookman Old Style" panose="02050604050505020204" pitchFamily="18" charset="0"/>
                <a:ea typeface="Times New Roman" panose="02020603050405020304" pitchFamily="18" charset="0"/>
                <a:cs typeface="Tahoma" panose="020B0604030504040204" pitchFamily="34" charset="0"/>
              </a:rPr>
              <a:t>Oxford Business Group (2016) Sri Lanka’s construction sector sees increased investment and </a:t>
            </a:r>
            <a:r>
              <a:rPr lang="en-US" sz="2400" dirty="0" smtClean="0">
                <a:solidFill>
                  <a:schemeClr val="tx1"/>
                </a:solidFill>
                <a:latin typeface="Bookman Old Style" panose="02050604050505020204" pitchFamily="18" charset="0"/>
                <a:ea typeface="Times New Roman" panose="02020603050405020304" pitchFamily="18" charset="0"/>
                <a:cs typeface="Tahoma" panose="020B0604030504040204" pitchFamily="34" charset="0"/>
              </a:rPr>
              <a:t>development</a:t>
            </a:r>
          </a:p>
          <a:p>
            <a:pPr algn="just">
              <a:buFont typeface="Wingdings" panose="05000000000000000000" pitchFamily="2" charset="2"/>
              <a:buChar char="Ø"/>
            </a:pPr>
            <a:r>
              <a:rPr lang="en-US" sz="2400" dirty="0">
                <a:solidFill>
                  <a:schemeClr val="tx1"/>
                </a:solidFill>
                <a:latin typeface="Bookman Old Style" panose="02050604050505020204" pitchFamily="18" charset="0"/>
              </a:rPr>
              <a:t>LAC </a:t>
            </a:r>
            <a:r>
              <a:rPr lang="en-US" sz="2400" dirty="0" smtClean="0">
                <a:solidFill>
                  <a:schemeClr val="tx1"/>
                </a:solidFill>
                <a:latin typeface="Bookman Old Style" panose="02050604050505020204" pitchFamily="18" charset="0"/>
              </a:rPr>
              <a:t>mutual recognition </a:t>
            </a:r>
            <a:r>
              <a:rPr lang="en-US" sz="2400" dirty="0">
                <a:solidFill>
                  <a:schemeClr val="tx1"/>
                </a:solidFill>
                <a:latin typeface="Bookman Old Style" panose="02050604050505020204" pitchFamily="18" charset="0"/>
              </a:rPr>
              <a:t>arrangement (ILAC MRA) and </a:t>
            </a:r>
            <a:r>
              <a:rPr lang="en-US" sz="2400" dirty="0" smtClean="0">
                <a:solidFill>
                  <a:schemeClr val="tx1"/>
                </a:solidFill>
                <a:latin typeface="Bookman Old Style" panose="02050604050505020204" pitchFamily="18" charset="0"/>
              </a:rPr>
              <a:t>a list </a:t>
            </a:r>
            <a:r>
              <a:rPr lang="en-US" sz="2400" dirty="0">
                <a:solidFill>
                  <a:schemeClr val="tx1"/>
                </a:solidFill>
                <a:latin typeface="Bookman Old Style" panose="02050604050505020204" pitchFamily="18" charset="0"/>
              </a:rPr>
              <a:t>of Accreditation Body Signatories is </a:t>
            </a:r>
            <a:r>
              <a:rPr lang="en-US" sz="2400" dirty="0" smtClean="0">
                <a:solidFill>
                  <a:schemeClr val="tx1"/>
                </a:solidFill>
                <a:latin typeface="Bookman Old Style" panose="02050604050505020204" pitchFamily="18" charset="0"/>
              </a:rPr>
              <a:t>available </a:t>
            </a:r>
            <a:r>
              <a:rPr lang="en-US" sz="2400" dirty="0">
                <a:solidFill>
                  <a:schemeClr val="tx1"/>
                </a:solidFill>
                <a:latin typeface="Bookman Old Style" panose="02050604050505020204" pitchFamily="18" charset="0"/>
              </a:rPr>
              <a:t>on the ILAC website </a:t>
            </a:r>
            <a:r>
              <a:rPr lang="en-US" sz="2400" i="1" dirty="0" smtClean="0">
                <a:solidFill>
                  <a:schemeClr val="tx1"/>
                </a:solidFill>
                <a:latin typeface="Bookman Old Style" panose="02050604050505020204" pitchFamily="18" charset="0"/>
                <a:hlinkClick r:id="rId2"/>
              </a:rPr>
              <a:t>http</a:t>
            </a:r>
            <a:r>
              <a:rPr lang="en-US" sz="2400" i="1" dirty="0">
                <a:solidFill>
                  <a:schemeClr val="tx1"/>
                </a:solidFill>
                <a:latin typeface="Bookman Old Style" panose="02050604050505020204" pitchFamily="18" charset="0"/>
                <a:hlinkClick r:id="rId2"/>
              </a:rPr>
              <a:t>://</a:t>
            </a:r>
            <a:r>
              <a:rPr lang="en-US" sz="2400" i="1" dirty="0" smtClean="0">
                <a:solidFill>
                  <a:schemeClr val="tx1"/>
                </a:solidFill>
                <a:latin typeface="Bookman Old Style" panose="02050604050505020204" pitchFamily="18" charset="0"/>
                <a:hlinkClick r:id="rId2"/>
              </a:rPr>
              <a:t>ilac.org/ilac-mra-and-signatorie</a:t>
            </a:r>
            <a:endParaRPr lang="en-US" sz="2400" i="1" dirty="0" smtClean="0">
              <a:solidFill>
                <a:schemeClr val="tx1"/>
              </a:solidFill>
              <a:latin typeface="Bookman Old Style" panose="02050604050505020204" pitchFamily="18" charset="0"/>
            </a:endParaRPr>
          </a:p>
          <a:p>
            <a:pPr algn="just">
              <a:buFont typeface="Wingdings" panose="05000000000000000000" pitchFamily="2" charset="2"/>
              <a:buChar char="Ø"/>
            </a:pPr>
            <a:r>
              <a:rPr lang="en-US" sz="2400" dirty="0" smtClean="0">
                <a:solidFill>
                  <a:schemeClr val="tx1"/>
                </a:solidFill>
                <a:latin typeface="Bookman Old Style" panose="02050604050505020204" pitchFamily="18" charset="0"/>
              </a:rPr>
              <a:t>Central Bank Report, 2012</a:t>
            </a:r>
          </a:p>
          <a:p>
            <a:pPr algn="just">
              <a:buFont typeface="Wingdings" panose="05000000000000000000" pitchFamily="2" charset="2"/>
              <a:buChar char="Ø"/>
            </a:pPr>
            <a:r>
              <a:rPr lang="en-US" sz="2400" dirty="0">
                <a:solidFill>
                  <a:srgbClr val="000000"/>
                </a:solidFill>
                <a:latin typeface="Bookman Old Style" panose="02050604050505020204" pitchFamily="18" charset="0"/>
              </a:rPr>
              <a:t>National Development </a:t>
            </a:r>
            <a:r>
              <a:rPr lang="en-US" sz="2400" dirty="0" smtClean="0">
                <a:solidFill>
                  <a:srgbClr val="000000"/>
                </a:solidFill>
                <a:latin typeface="Bookman Old Style" panose="02050604050505020204" pitchFamily="18" charset="0"/>
              </a:rPr>
              <a:t>Bank Report, 2014</a:t>
            </a:r>
            <a:endParaRPr lang="en-US" sz="2400" i="1" dirty="0" smtClean="0">
              <a:solidFill>
                <a:schemeClr val="tx1"/>
              </a:solidFill>
              <a:latin typeface="Bookman Old Style" panose="02050604050505020204" pitchFamily="18" charset="0"/>
            </a:endParaRPr>
          </a:p>
          <a:p>
            <a:pPr algn="just">
              <a:buFont typeface="Wingdings" panose="05000000000000000000" pitchFamily="2" charset="2"/>
              <a:buChar char="Ø"/>
            </a:pPr>
            <a:endParaRPr lang="en-US" sz="2400" i="1" dirty="0">
              <a:solidFill>
                <a:schemeClr val="tx1"/>
              </a:solidFill>
              <a:latin typeface="Bookman Old Style" panose="02050604050505020204" pitchFamily="18" charset="0"/>
            </a:endParaRPr>
          </a:p>
          <a:p>
            <a:pPr>
              <a:buFont typeface="Wingdings" panose="05000000000000000000" pitchFamily="2" charset="2"/>
              <a:buChar char="§"/>
            </a:pPr>
            <a:endPar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p:txBody>
      </p:sp>
      <p:sp>
        <p:nvSpPr>
          <p:cNvPr id="5" name="AutoShape 2" descr="Image result for bibliography"/>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p:cNvPicPr>
          <p:nvPr/>
        </p:nvPicPr>
        <p:blipFill>
          <a:blip r:embed="rId3"/>
          <a:stretch>
            <a:fillRect/>
          </a:stretch>
        </p:blipFill>
        <p:spPr>
          <a:xfrm>
            <a:off x="9183216" y="313862"/>
            <a:ext cx="1972464" cy="1396238"/>
          </a:xfrm>
          <a:prstGeom prst="rect">
            <a:avLst/>
          </a:prstGeom>
        </p:spPr>
      </p:pic>
    </p:spTree>
    <p:extLst>
      <p:ext uri="{BB962C8B-B14F-4D97-AF65-F5344CB8AC3E}">
        <p14:creationId xmlns:p14="http://schemas.microsoft.com/office/powerpoint/2010/main" xmlns="" val="3795928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50764" y="1671145"/>
            <a:ext cx="5371970" cy="3026979"/>
          </a:xfrm>
          <a:prstGeom prst="rect">
            <a:avLst/>
          </a:prstGeom>
        </p:spPr>
      </p:pic>
    </p:spTree>
    <p:extLst>
      <p:ext uri="{BB962C8B-B14F-4D97-AF65-F5344CB8AC3E}">
        <p14:creationId xmlns:p14="http://schemas.microsoft.com/office/powerpoint/2010/main" xmlns="" val="4038931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969" y="737489"/>
            <a:ext cx="9844523" cy="1015255"/>
          </a:xfrm>
        </p:spPr>
        <p:txBody>
          <a:bodyPr>
            <a:noAutofit/>
          </a:bodyPr>
          <a:lstStyle/>
          <a:p>
            <a:r>
              <a:rPr lang="en-US" sz="3600" dirty="0" smtClean="0">
                <a:solidFill>
                  <a:schemeClr val="tx1"/>
                </a:solidFill>
                <a:latin typeface="Bookman Old Style" panose="02050604050505020204" pitchFamily="18" charset="0"/>
              </a:rPr>
              <a:t>Economic Growth &amp; Construction industry</a:t>
            </a:r>
            <a:endParaRPr lang="en-GB" sz="3600" dirty="0">
              <a:solidFill>
                <a:schemeClr val="tx1"/>
              </a:solidFill>
              <a:latin typeface="Bookman Old Style" panose="02050604050505020204" pitchFamily="18" charset="0"/>
            </a:endParaRPr>
          </a:p>
        </p:txBody>
      </p:sp>
      <p:sp>
        <p:nvSpPr>
          <p:cNvPr id="3" name="Content Placeholder 2"/>
          <p:cNvSpPr>
            <a:spLocks noGrp="1"/>
          </p:cNvSpPr>
          <p:nvPr>
            <p:ph idx="1"/>
          </p:nvPr>
        </p:nvSpPr>
        <p:spPr>
          <a:xfrm>
            <a:off x="1097278" y="1752744"/>
            <a:ext cx="10058400" cy="4023360"/>
          </a:xfrm>
        </p:spPr>
        <p:txBody>
          <a:bodyPr>
            <a:normAutofit/>
          </a:bodyPr>
          <a:lstStyle/>
          <a:p>
            <a:pPr algn="just">
              <a:buFont typeface="Wingdings" panose="05000000000000000000" pitchFamily="2" charset="2"/>
              <a:buChar char="Ø"/>
            </a:pPr>
            <a:endParaRPr lang="en-US" sz="100" dirty="0" smtClean="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Ø"/>
            </a:pPr>
            <a:r>
              <a:rPr lang="en-US" dirty="0" smtClean="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Economic </a:t>
            </a:r>
            <a:r>
              <a:rPr lang="en-US"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growth is </a:t>
            </a:r>
            <a:r>
              <a:rPr lang="en-US" b="1"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‘an increase in the amount of goods and services produced per head of the population over a period of time</a:t>
            </a:r>
            <a:r>
              <a:rPr lang="en-US"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a:t>
            </a:r>
            <a:endParaRPr lang="en-GB"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Ø"/>
            </a:pPr>
            <a:r>
              <a:rPr lang="en-US"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Economic growth </a:t>
            </a:r>
            <a:r>
              <a:rPr lang="en-US" dirty="0" smtClean="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can </a:t>
            </a:r>
            <a:r>
              <a:rPr lang="en-US"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be basically  measured by Gross Domestic Product (GDP) and Gross National Product (GNP) </a:t>
            </a:r>
            <a:endParaRPr lang="en-US" dirty="0" smtClean="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Ø"/>
            </a:pPr>
            <a:r>
              <a:rPr lang="en-US" dirty="0" smtClean="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Since the construction industry is always been closely related to the national economy, for a developing country like Sri Lanka, as it is essential to have rapid economic growth there should be a rapid expansion of construction investments</a:t>
            </a:r>
            <a:endParaRPr lang="en-US"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buNone/>
            </a:pPr>
            <a:endParaRPr lang="en-US" dirty="0">
              <a:solidFill>
                <a:srgbClr val="222222"/>
              </a:solidFill>
              <a:latin typeface="Arial" panose="020B0604020202020204" pitchFamily="34" charset="0"/>
            </a:endParaRPr>
          </a:p>
          <a:p>
            <a:pPr marL="0" indent="0">
              <a:buNone/>
            </a:pPr>
            <a:endParaRPr lang="en-GB" dirty="0"/>
          </a:p>
        </p:txBody>
      </p:sp>
      <p:pic>
        <p:nvPicPr>
          <p:cNvPr id="5" name="Picture 4"/>
          <p:cNvPicPr>
            <a:picLocks noChangeAspect="1"/>
          </p:cNvPicPr>
          <p:nvPr/>
        </p:nvPicPr>
        <p:blipFill>
          <a:blip r:embed="rId2"/>
          <a:stretch>
            <a:fillRect/>
          </a:stretch>
        </p:blipFill>
        <p:spPr>
          <a:xfrm>
            <a:off x="8453342" y="4355064"/>
            <a:ext cx="2343150" cy="1952625"/>
          </a:xfrm>
          <a:prstGeom prst="rect">
            <a:avLst/>
          </a:prstGeom>
        </p:spPr>
      </p:pic>
    </p:spTree>
    <p:extLst>
      <p:ext uri="{BB962C8B-B14F-4D97-AF65-F5344CB8AC3E}">
        <p14:creationId xmlns:p14="http://schemas.microsoft.com/office/powerpoint/2010/main" xmlns="" val="3891491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85937"/>
            <a:ext cx="10379242" cy="1026695"/>
          </a:xfrm>
        </p:spPr>
        <p:txBody>
          <a:bodyPr>
            <a:noAutofit/>
          </a:bodyPr>
          <a:lstStyle/>
          <a:p>
            <a:r>
              <a:rPr lang="en-US" sz="3600" dirty="0" smtClean="0">
                <a:solidFill>
                  <a:schemeClr val="tx1"/>
                </a:solidFill>
                <a:latin typeface="Bookman Old Style" panose="02050604050505020204" pitchFamily="18" charset="0"/>
              </a:rPr>
              <a:t>Sri Lankan Construction Industry -Stakeholders</a:t>
            </a:r>
            <a:endParaRPr lang="en-GB" sz="3600" dirty="0">
              <a:solidFill>
                <a:schemeClr val="tx1"/>
              </a:solidFill>
              <a:latin typeface="Bookman Old Style" panose="020506040505050202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solidFill>
                  <a:schemeClr val="tx1"/>
                </a:solidFill>
                <a:latin typeface="Bookman Old Style" panose="02050604050505020204" pitchFamily="18" charset="0"/>
                <a:ea typeface="Calibri" panose="020F0502020204030204" pitchFamily="34" charset="0"/>
                <a:cs typeface="Iskoola Pota"/>
              </a:rPr>
              <a:t>The </a:t>
            </a:r>
            <a:r>
              <a:rPr lang="en-US" dirty="0">
                <a:solidFill>
                  <a:schemeClr val="tx1"/>
                </a:solidFill>
                <a:latin typeface="Bookman Old Style" panose="02050604050505020204" pitchFamily="18" charset="0"/>
                <a:ea typeface="Calibri" panose="020F0502020204030204" pitchFamily="34" charset="0"/>
                <a:cs typeface="Iskoola Pota"/>
              </a:rPr>
              <a:t>major participants </a:t>
            </a:r>
            <a:r>
              <a:rPr lang="en-US" dirty="0" smtClean="0">
                <a:solidFill>
                  <a:schemeClr val="tx1"/>
                </a:solidFill>
                <a:latin typeface="Bookman Old Style" panose="02050604050505020204" pitchFamily="18" charset="0"/>
                <a:ea typeface="Calibri" panose="020F0502020204030204" pitchFamily="34" charset="0"/>
                <a:cs typeface="Iskoola Pota"/>
              </a:rPr>
              <a:t>of </a:t>
            </a:r>
            <a:r>
              <a:rPr lang="en-US" dirty="0">
                <a:solidFill>
                  <a:schemeClr val="tx1"/>
                </a:solidFill>
                <a:latin typeface="Bookman Old Style" panose="02050604050505020204" pitchFamily="18" charset="0"/>
                <a:ea typeface="Calibri" panose="020F0502020204030204" pitchFamily="34" charset="0"/>
                <a:cs typeface="Iskoola Pota"/>
              </a:rPr>
              <a:t>the construction </a:t>
            </a:r>
            <a:r>
              <a:rPr lang="en-US" dirty="0" smtClean="0">
                <a:solidFill>
                  <a:schemeClr val="tx1"/>
                </a:solidFill>
                <a:latin typeface="Bookman Old Style" panose="02050604050505020204" pitchFamily="18" charset="0"/>
                <a:ea typeface="Calibri" panose="020F0502020204030204" pitchFamily="34" charset="0"/>
                <a:cs typeface="Iskoola Pota"/>
              </a:rPr>
              <a:t>industry:</a:t>
            </a:r>
          </a:p>
          <a:p>
            <a:r>
              <a:rPr lang="en-US" dirty="0" smtClean="0">
                <a:solidFill>
                  <a:schemeClr val="tx1"/>
                </a:solidFill>
                <a:latin typeface="Bookman Old Style" panose="02050604050505020204" pitchFamily="18" charset="0"/>
                <a:ea typeface="Calibri" panose="020F0502020204030204" pitchFamily="34" charset="0"/>
                <a:cs typeface="Iskoola Pota"/>
              </a:rPr>
              <a:t>-</a:t>
            </a:r>
            <a:r>
              <a:rPr lang="en-US" dirty="0">
                <a:solidFill>
                  <a:schemeClr val="tx1"/>
                </a:solidFill>
                <a:latin typeface="Bookman Old Style" panose="02050604050505020204" pitchFamily="18" charset="0"/>
                <a:ea typeface="Calibri" panose="020F0502020204030204" pitchFamily="34" charset="0"/>
                <a:cs typeface="Iskoola Pota"/>
              </a:rPr>
              <a:t>Clients </a:t>
            </a:r>
            <a:r>
              <a:rPr lang="en-US" dirty="0" smtClean="0">
                <a:solidFill>
                  <a:schemeClr val="tx1"/>
                </a:solidFill>
                <a:latin typeface="Bookman Old Style" panose="02050604050505020204" pitchFamily="18" charset="0"/>
                <a:ea typeface="Calibri" panose="020F0502020204030204" pitchFamily="34" charset="0"/>
                <a:cs typeface="Iskoola Pota"/>
              </a:rPr>
              <a:t>(Owners</a:t>
            </a:r>
            <a:r>
              <a:rPr lang="en-US" dirty="0">
                <a:solidFill>
                  <a:schemeClr val="tx1"/>
                </a:solidFill>
                <a:latin typeface="Bookman Old Style" panose="02050604050505020204" pitchFamily="18" charset="0"/>
                <a:ea typeface="Calibri" panose="020F0502020204030204" pitchFamily="34" charset="0"/>
                <a:cs typeface="Iskoola Pota"/>
              </a:rPr>
              <a:t>, </a:t>
            </a:r>
            <a:r>
              <a:rPr lang="en-US" dirty="0" smtClean="0">
                <a:solidFill>
                  <a:schemeClr val="tx1"/>
                </a:solidFill>
                <a:latin typeface="Bookman Old Style" panose="02050604050505020204" pitchFamily="18" charset="0"/>
                <a:ea typeface="Calibri" panose="020F0502020204030204" pitchFamily="34" charset="0"/>
                <a:cs typeface="Iskoola Pota"/>
              </a:rPr>
              <a:t>Operators</a:t>
            </a:r>
            <a:r>
              <a:rPr lang="en-US" dirty="0">
                <a:solidFill>
                  <a:schemeClr val="tx1"/>
                </a:solidFill>
                <a:latin typeface="Bookman Old Style" panose="02050604050505020204" pitchFamily="18" charset="0"/>
                <a:ea typeface="Calibri" panose="020F0502020204030204" pitchFamily="34" charset="0"/>
                <a:cs typeface="Iskoola Pota"/>
              </a:rPr>
              <a:t>, and users of the constructed </a:t>
            </a:r>
            <a:r>
              <a:rPr lang="en-US" dirty="0" smtClean="0">
                <a:solidFill>
                  <a:schemeClr val="tx1"/>
                </a:solidFill>
                <a:latin typeface="Bookman Old Style" panose="02050604050505020204" pitchFamily="18" charset="0"/>
                <a:ea typeface="Calibri" panose="020F0502020204030204" pitchFamily="34" charset="0"/>
                <a:cs typeface="Iskoola Pota"/>
              </a:rPr>
              <a:t>facility)</a:t>
            </a:r>
          </a:p>
          <a:p>
            <a:r>
              <a:rPr lang="en-US" dirty="0">
                <a:solidFill>
                  <a:schemeClr val="tx1"/>
                </a:solidFill>
                <a:latin typeface="Bookman Old Style" panose="02050604050505020204" pitchFamily="18" charset="0"/>
                <a:ea typeface="Calibri" panose="020F0502020204030204" pitchFamily="34" charset="0"/>
                <a:cs typeface="Iskoola Pota"/>
              </a:rPr>
              <a:t>-</a:t>
            </a:r>
            <a:r>
              <a:rPr lang="en-US" dirty="0" smtClean="0">
                <a:solidFill>
                  <a:schemeClr val="tx1"/>
                </a:solidFill>
                <a:latin typeface="Bookman Old Style" panose="02050604050505020204" pitchFamily="18" charset="0"/>
                <a:ea typeface="Calibri" panose="020F0502020204030204" pitchFamily="34" charset="0"/>
                <a:cs typeface="Iskoola Pota"/>
              </a:rPr>
              <a:t>Consultants (Architects</a:t>
            </a:r>
            <a:r>
              <a:rPr lang="en-US" dirty="0">
                <a:solidFill>
                  <a:schemeClr val="tx1"/>
                </a:solidFill>
                <a:latin typeface="Bookman Old Style" panose="02050604050505020204" pitchFamily="18" charset="0"/>
                <a:ea typeface="Calibri" panose="020F0502020204030204" pitchFamily="34" charset="0"/>
                <a:cs typeface="Iskoola Pota"/>
              </a:rPr>
              <a:t>, </a:t>
            </a:r>
            <a:r>
              <a:rPr lang="en-US" dirty="0" smtClean="0">
                <a:solidFill>
                  <a:schemeClr val="tx1"/>
                </a:solidFill>
                <a:latin typeface="Bookman Old Style" panose="02050604050505020204" pitchFamily="18" charset="0"/>
                <a:ea typeface="Calibri" panose="020F0502020204030204" pitchFamily="34" charset="0"/>
                <a:cs typeface="Iskoola Pota"/>
              </a:rPr>
              <a:t>Engineers</a:t>
            </a:r>
            <a:r>
              <a:rPr lang="en-US" dirty="0">
                <a:solidFill>
                  <a:schemeClr val="tx1"/>
                </a:solidFill>
                <a:latin typeface="Bookman Old Style" panose="02050604050505020204" pitchFamily="18" charset="0"/>
                <a:ea typeface="Calibri" panose="020F0502020204030204" pitchFamily="34" charset="0"/>
                <a:cs typeface="Iskoola Pota"/>
              </a:rPr>
              <a:t>, </a:t>
            </a:r>
            <a:r>
              <a:rPr lang="en-US" dirty="0" smtClean="0">
                <a:solidFill>
                  <a:schemeClr val="tx1"/>
                </a:solidFill>
                <a:latin typeface="Bookman Old Style" panose="02050604050505020204" pitchFamily="18" charset="0"/>
                <a:ea typeface="Calibri" panose="020F0502020204030204" pitchFamily="34" charset="0"/>
                <a:cs typeface="Iskoola Pota"/>
              </a:rPr>
              <a:t>Management consultants)</a:t>
            </a:r>
          </a:p>
          <a:p>
            <a:r>
              <a:rPr lang="en-US" dirty="0">
                <a:solidFill>
                  <a:schemeClr val="tx1"/>
                </a:solidFill>
                <a:latin typeface="Bookman Old Style" panose="02050604050505020204" pitchFamily="18" charset="0"/>
                <a:ea typeface="Calibri" panose="020F0502020204030204" pitchFamily="34" charset="0"/>
                <a:cs typeface="Iskoola Pota"/>
              </a:rPr>
              <a:t>-Contractors </a:t>
            </a:r>
            <a:r>
              <a:rPr lang="en-US" dirty="0" smtClean="0">
                <a:solidFill>
                  <a:schemeClr val="tx1"/>
                </a:solidFill>
                <a:latin typeface="Bookman Old Style" panose="02050604050505020204" pitchFamily="18" charset="0"/>
                <a:ea typeface="Calibri" panose="020F0502020204030204" pitchFamily="34" charset="0"/>
                <a:cs typeface="Iskoola Pota"/>
              </a:rPr>
              <a:t>(General </a:t>
            </a:r>
            <a:r>
              <a:rPr lang="en-US" dirty="0">
                <a:solidFill>
                  <a:schemeClr val="tx1"/>
                </a:solidFill>
                <a:latin typeface="Bookman Old Style" panose="02050604050505020204" pitchFamily="18" charset="0"/>
                <a:ea typeface="Calibri" panose="020F0502020204030204" pitchFamily="34" charset="0"/>
                <a:cs typeface="Iskoola Pota"/>
              </a:rPr>
              <a:t>contractors, </a:t>
            </a:r>
            <a:r>
              <a:rPr lang="en-US" dirty="0" smtClean="0">
                <a:solidFill>
                  <a:schemeClr val="tx1"/>
                </a:solidFill>
                <a:latin typeface="Bookman Old Style" panose="02050604050505020204" pitchFamily="18" charset="0"/>
                <a:ea typeface="Calibri" panose="020F0502020204030204" pitchFamily="34" charset="0"/>
                <a:cs typeface="Iskoola Pota"/>
              </a:rPr>
              <a:t>Special </a:t>
            </a:r>
            <a:r>
              <a:rPr lang="en-US" dirty="0">
                <a:solidFill>
                  <a:schemeClr val="tx1"/>
                </a:solidFill>
                <a:latin typeface="Bookman Old Style" panose="02050604050505020204" pitchFamily="18" charset="0"/>
                <a:ea typeface="Calibri" panose="020F0502020204030204" pitchFamily="34" charset="0"/>
                <a:cs typeface="Iskoola Pota"/>
              </a:rPr>
              <a:t>trade contractors or </a:t>
            </a:r>
            <a:r>
              <a:rPr lang="en-US" dirty="0" smtClean="0">
                <a:solidFill>
                  <a:schemeClr val="tx1"/>
                </a:solidFill>
                <a:latin typeface="Bookman Old Style" panose="02050604050505020204" pitchFamily="18" charset="0"/>
                <a:ea typeface="Calibri" panose="020F0502020204030204" pitchFamily="34" charset="0"/>
                <a:cs typeface="Iskoola Pota"/>
              </a:rPr>
              <a:t>subcontractors)</a:t>
            </a:r>
          </a:p>
          <a:p>
            <a:pPr algn="just">
              <a:buFont typeface="Wingdings" panose="05000000000000000000" pitchFamily="2" charset="2"/>
              <a:buChar char="Ø"/>
            </a:pPr>
            <a:r>
              <a:rPr lang="en-US" dirty="0" smtClean="0">
                <a:solidFill>
                  <a:schemeClr val="tx1"/>
                </a:solidFill>
                <a:latin typeface="Bookman Old Style" panose="02050604050505020204" pitchFamily="18" charset="0"/>
                <a:ea typeface="Calibri" panose="020F0502020204030204" pitchFamily="34" charset="0"/>
                <a:cs typeface="Iskoola Pota"/>
              </a:rPr>
              <a:t>Building </a:t>
            </a:r>
            <a:r>
              <a:rPr lang="en-US" dirty="0">
                <a:solidFill>
                  <a:schemeClr val="tx1"/>
                </a:solidFill>
                <a:latin typeface="Bookman Old Style" panose="02050604050505020204" pitchFamily="18" charset="0"/>
                <a:ea typeface="Calibri" panose="020F0502020204030204" pitchFamily="34" charset="0"/>
                <a:cs typeface="Iskoola Pota"/>
              </a:rPr>
              <a:t>finance and insurance agencies, land developers, real estate brokers, and material and equipment suppliers and manufacturers, </a:t>
            </a:r>
            <a:r>
              <a:rPr lang="en-US" dirty="0" smtClean="0">
                <a:solidFill>
                  <a:schemeClr val="tx1"/>
                </a:solidFill>
                <a:latin typeface="Bookman Old Style" panose="02050604050505020204" pitchFamily="18" charset="0"/>
                <a:ea typeface="Calibri" panose="020F0502020204030204" pitchFamily="34" charset="0"/>
                <a:cs typeface="Iskoola Pota"/>
              </a:rPr>
              <a:t>are </a:t>
            </a:r>
            <a:r>
              <a:rPr lang="en-US" dirty="0">
                <a:solidFill>
                  <a:schemeClr val="tx1"/>
                </a:solidFill>
                <a:latin typeface="Bookman Old Style" panose="02050604050505020204" pitchFamily="18" charset="0"/>
                <a:ea typeface="Calibri" panose="020F0502020204030204" pitchFamily="34" charset="0"/>
                <a:cs typeface="Iskoola Pota"/>
              </a:rPr>
              <a:t>also involved in construction but are generally considered as </a:t>
            </a:r>
            <a:r>
              <a:rPr lang="en-US" dirty="0" smtClean="0">
                <a:solidFill>
                  <a:schemeClr val="tx1"/>
                </a:solidFill>
                <a:latin typeface="Bookman Old Style" panose="02050604050505020204" pitchFamily="18" charset="0"/>
                <a:ea typeface="Calibri" panose="020F0502020204030204" pitchFamily="34" charset="0"/>
                <a:cs typeface="Iskoola Pota"/>
              </a:rPr>
              <a:t>external </a:t>
            </a:r>
            <a:r>
              <a:rPr lang="en-US" dirty="0">
                <a:solidFill>
                  <a:schemeClr val="tx1"/>
                </a:solidFill>
                <a:latin typeface="Bookman Old Style" panose="02050604050505020204" pitchFamily="18" charset="0"/>
                <a:ea typeface="Calibri" panose="020F0502020204030204" pitchFamily="34" charset="0"/>
                <a:cs typeface="Iskoola Pota"/>
              </a:rPr>
              <a:t>from </a:t>
            </a:r>
            <a:r>
              <a:rPr lang="en-US" dirty="0" smtClean="0">
                <a:solidFill>
                  <a:schemeClr val="tx1"/>
                </a:solidFill>
                <a:latin typeface="Bookman Old Style" panose="02050604050505020204" pitchFamily="18" charset="0"/>
                <a:ea typeface="Calibri" panose="020F0502020204030204" pitchFamily="34" charset="0"/>
                <a:cs typeface="Iskoola Pota"/>
              </a:rPr>
              <a:t>the </a:t>
            </a:r>
            <a:r>
              <a:rPr lang="en-US" dirty="0">
                <a:solidFill>
                  <a:schemeClr val="tx1"/>
                </a:solidFill>
                <a:latin typeface="Bookman Old Style" panose="02050604050505020204" pitchFamily="18" charset="0"/>
                <a:ea typeface="Calibri" panose="020F0502020204030204" pitchFamily="34" charset="0"/>
                <a:cs typeface="Iskoola Pota"/>
              </a:rPr>
              <a:t>construction </a:t>
            </a:r>
            <a:r>
              <a:rPr lang="en-US" dirty="0" smtClean="0">
                <a:solidFill>
                  <a:schemeClr val="tx1"/>
                </a:solidFill>
                <a:latin typeface="Bookman Old Style" panose="02050604050505020204" pitchFamily="18" charset="0"/>
                <a:ea typeface="Calibri" panose="020F0502020204030204" pitchFamily="34" charset="0"/>
                <a:cs typeface="Iskoola Pota"/>
              </a:rPr>
              <a:t>project</a:t>
            </a:r>
          </a:p>
          <a:p>
            <a:pPr algn="just">
              <a:buFont typeface="Wingdings" panose="05000000000000000000" pitchFamily="2" charset="2"/>
              <a:buChar char="Ø"/>
            </a:pPr>
            <a:r>
              <a:rPr lang="en-US" dirty="0" smtClean="0">
                <a:solidFill>
                  <a:schemeClr val="tx1"/>
                </a:solidFill>
                <a:latin typeface="Bookman Old Style" panose="02050604050505020204" pitchFamily="18" charset="0"/>
                <a:ea typeface="Calibri" panose="020F0502020204030204" pitchFamily="34" charset="0"/>
                <a:cs typeface="Iskoola Pota"/>
              </a:rPr>
              <a:t>The </a:t>
            </a:r>
            <a:r>
              <a:rPr lang="en-US" dirty="0">
                <a:solidFill>
                  <a:schemeClr val="tx1"/>
                </a:solidFill>
                <a:latin typeface="Bookman Old Style" panose="02050604050505020204" pitchFamily="18" charset="0"/>
                <a:ea typeface="Calibri" panose="020F0502020204030204" pitchFamily="34" charset="0"/>
                <a:cs typeface="Iskoola Pota"/>
              </a:rPr>
              <a:t>government interacts with the industry as purchaser, financier, regulator, and </a:t>
            </a:r>
            <a:r>
              <a:rPr lang="en-US" dirty="0" smtClean="0">
                <a:solidFill>
                  <a:schemeClr val="tx1"/>
                </a:solidFill>
                <a:latin typeface="Bookman Old Style" panose="02050604050505020204" pitchFamily="18" charset="0"/>
                <a:ea typeface="Calibri" panose="020F0502020204030204" pitchFamily="34" charset="0"/>
                <a:cs typeface="Iskoola Pota"/>
              </a:rPr>
              <a:t>adjudicator</a:t>
            </a:r>
            <a:endParaRPr lang="en-GB" dirty="0">
              <a:solidFill>
                <a:schemeClr val="tx1"/>
              </a:solidFill>
            </a:endParaRPr>
          </a:p>
        </p:txBody>
      </p:sp>
      <p:pic>
        <p:nvPicPr>
          <p:cNvPr id="4" name="Picture 3"/>
          <p:cNvPicPr>
            <a:picLocks noChangeAspect="1"/>
          </p:cNvPicPr>
          <p:nvPr/>
        </p:nvPicPr>
        <p:blipFill>
          <a:blip r:embed="rId2"/>
          <a:stretch>
            <a:fillRect/>
          </a:stretch>
        </p:blipFill>
        <p:spPr>
          <a:xfrm>
            <a:off x="9502561" y="1845734"/>
            <a:ext cx="2245156" cy="1285106"/>
          </a:xfrm>
          <a:prstGeom prst="rect">
            <a:avLst/>
          </a:prstGeom>
        </p:spPr>
      </p:pic>
    </p:spTree>
    <p:extLst>
      <p:ext uri="{BB962C8B-B14F-4D97-AF65-F5344CB8AC3E}">
        <p14:creationId xmlns:p14="http://schemas.microsoft.com/office/powerpoint/2010/main" xmlns="" val="3085402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9860022" cy="730828"/>
          </a:xfrm>
        </p:spPr>
        <p:txBody>
          <a:bodyPr>
            <a:normAutofit/>
          </a:bodyPr>
          <a:lstStyle/>
          <a:p>
            <a:r>
              <a:rPr lang="en-US" sz="4000" dirty="0">
                <a:solidFill>
                  <a:schemeClr val="tx1"/>
                </a:solidFill>
                <a:latin typeface="Bookman Old Style" panose="02050604050505020204" pitchFamily="18" charset="0"/>
              </a:rPr>
              <a:t>Sri Lankan Construction Industry</a:t>
            </a:r>
            <a:endParaRPr lang="en-GB" sz="4000" dirty="0">
              <a:solidFill>
                <a:schemeClr val="tx1"/>
              </a:solidFill>
              <a:latin typeface="Bookman Old Style" panose="02050604050505020204" pitchFamily="18" charset="0"/>
            </a:endParaRPr>
          </a:p>
        </p:txBody>
      </p:sp>
      <p:sp>
        <p:nvSpPr>
          <p:cNvPr id="3" name="Content Placeholder 2"/>
          <p:cNvSpPr>
            <a:spLocks noGrp="1"/>
          </p:cNvSpPr>
          <p:nvPr>
            <p:ph idx="1"/>
          </p:nvPr>
        </p:nvSpPr>
        <p:spPr>
          <a:xfrm>
            <a:off x="1097280" y="1043420"/>
            <a:ext cx="10068025" cy="4475747"/>
          </a:xfrm>
        </p:spPr>
        <p:txBody>
          <a:bodyPr>
            <a:noAutofit/>
          </a:bodyPr>
          <a:lstStyle/>
          <a:p>
            <a:pPr marL="176213" lvl="8" indent="0">
              <a:buNone/>
            </a:pPr>
            <a:r>
              <a:rPr lang="en-US" sz="2000" b="1" u="sng" dirty="0" smtClean="0">
                <a:solidFill>
                  <a:schemeClr val="tx1"/>
                </a:solidFill>
                <a:latin typeface="Bookman Old Style" panose="02050604050505020204" pitchFamily="18" charset="0"/>
              </a:rPr>
              <a:t>Major Government authorities involved in construction industry and their involvement to national Economy</a:t>
            </a:r>
          </a:p>
          <a:p>
            <a:pPr marL="0" marR="0" indent="0" algn="just" fontAlgn="base">
              <a:lnSpc>
                <a:spcPts val="1650"/>
              </a:lnSpc>
              <a:spcBef>
                <a:spcPts val="0"/>
              </a:spcBef>
              <a:spcAft>
                <a:spcPts val="0"/>
              </a:spcAft>
              <a:buNone/>
            </a:pPr>
            <a:endPar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pPr marL="0" marR="0" indent="0" algn="just" fontAlgn="base">
              <a:lnSpc>
                <a:spcPts val="1650"/>
              </a:lnSpc>
              <a:spcBef>
                <a:spcPts val="0"/>
              </a:spcBef>
              <a:spcAft>
                <a:spcPts val="0"/>
              </a:spcAft>
              <a:buNone/>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(1) The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MHC (Ministry of Housing &amp; Construction</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t>
            </a:r>
            <a:endPar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pPr marR="0" algn="just" fontAlgn="base">
              <a:lnSpc>
                <a:spcPct val="120000"/>
              </a:lnSpc>
              <a:spcBef>
                <a:spcPts val="0"/>
              </a:spcBef>
              <a:spcAft>
                <a:spcPts val="0"/>
              </a:spcAft>
              <a:buFont typeface="Wingdings" panose="05000000000000000000" pitchFamily="2" charset="2"/>
              <a:buChar char="Ø"/>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Regulation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of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construction sector</a:t>
            </a:r>
          </a:p>
          <a:p>
            <a:pPr marR="0" algn="just" fontAlgn="base">
              <a:lnSpc>
                <a:spcPct val="120000"/>
              </a:lnSpc>
              <a:spcBef>
                <a:spcPts val="0"/>
              </a:spcBef>
              <a:spcAft>
                <a:spcPts val="0"/>
              </a:spcAft>
              <a:buFont typeface="Wingdings" panose="05000000000000000000" pitchFamily="2" charset="2"/>
              <a:buChar char="Ø"/>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Conducting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research and development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activities </a:t>
            </a:r>
          </a:p>
          <a:p>
            <a:pPr marR="0" algn="just" fontAlgn="base">
              <a:lnSpc>
                <a:spcPct val="120000"/>
              </a:lnSpc>
              <a:spcBef>
                <a:spcPts val="0"/>
              </a:spcBef>
              <a:spcAft>
                <a:spcPts val="0"/>
              </a:spcAft>
              <a:buFont typeface="Wingdings" panose="05000000000000000000" pitchFamily="2" charset="2"/>
              <a:buChar char="Ø"/>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Training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and developing those involved in the construction sector </a:t>
            </a:r>
            <a:endPar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pPr marR="0" algn="just" fontAlgn="base">
              <a:lnSpc>
                <a:spcPct val="120000"/>
              </a:lnSpc>
              <a:spcBef>
                <a:spcPts val="0"/>
              </a:spcBef>
              <a:spcAft>
                <a:spcPts val="0"/>
              </a:spcAft>
              <a:buFont typeface="Wingdings" panose="05000000000000000000" pitchFamily="2" charset="2"/>
              <a:buChar char="Ø"/>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Providing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engineering services to public sector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institutions</a:t>
            </a:r>
            <a:endParaRPr lang="en-GB" dirty="0" smtClean="0">
              <a:latin typeface="Bookman Old Style" panose="02050604050505020204" pitchFamily="18" charset="0"/>
              <a:ea typeface="Times New Roman" panose="02020603050405020304" pitchFamily="18" charset="0"/>
              <a:cs typeface="Tahoma" panose="020B0604030504040204" pitchFamily="34" charset="0"/>
            </a:endParaRPr>
          </a:p>
          <a:p>
            <a:pPr marR="0" algn="just" fontAlgn="base">
              <a:lnSpc>
                <a:spcPct val="120000"/>
              </a:lnSpc>
              <a:spcBef>
                <a:spcPts val="0"/>
              </a:spcBef>
              <a:spcAft>
                <a:spcPts val="0"/>
              </a:spcAft>
              <a:buFont typeface="Wingdings" panose="05000000000000000000" pitchFamily="2" charset="2"/>
              <a:buChar char="Ø"/>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Housing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development,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development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of underserved settlements, community empowerment and regulatory activities pertaining to the condominium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sector</a:t>
            </a:r>
          </a:p>
          <a:p>
            <a:pPr marR="0" algn="just" fontAlgn="base">
              <a:lnSpc>
                <a:spcPct val="120000"/>
              </a:lnSpc>
              <a:spcBef>
                <a:spcPts val="0"/>
              </a:spcBef>
              <a:spcAft>
                <a:spcPts val="0"/>
              </a:spcAft>
              <a:buFont typeface="Wingdings" panose="05000000000000000000" pitchFamily="2" charset="2"/>
              <a:buChar char="Ø"/>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Affiliated with a variety of other federal-level authorities, </a:t>
            </a:r>
          </a:p>
          <a:p>
            <a:pPr marL="1652588" marR="0" indent="-401638" algn="just" fontAlgn="base">
              <a:lnSpc>
                <a:spcPct val="120000"/>
              </a:lnSpc>
              <a:spcBef>
                <a:spcPts val="0"/>
              </a:spcBef>
              <a:spcAft>
                <a:spcPts val="0"/>
              </a:spcAft>
              <a:buFont typeface="+mj-lt"/>
              <a:buAutoNum type="alphaLcParenR"/>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Construction Industry Development Authority (CIDA)</a:t>
            </a:r>
          </a:p>
          <a:p>
            <a:pPr marL="1652588" marR="0" indent="-401638" algn="just" fontAlgn="base">
              <a:lnSpc>
                <a:spcPct val="120000"/>
              </a:lnSpc>
              <a:spcBef>
                <a:spcPts val="0"/>
              </a:spcBef>
              <a:spcAft>
                <a:spcPts val="0"/>
              </a:spcAft>
              <a:buFont typeface="+mj-lt"/>
              <a:buAutoNum type="alphaLcParenR"/>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State Engineering Corporation</a:t>
            </a:r>
          </a:p>
          <a:p>
            <a:pPr marL="1652588" marR="0" indent="-401638" algn="just" fontAlgn="base">
              <a:lnSpc>
                <a:spcPct val="120000"/>
              </a:lnSpc>
              <a:spcBef>
                <a:spcPts val="0"/>
              </a:spcBef>
              <a:spcAft>
                <a:spcPts val="0"/>
              </a:spcAft>
              <a:buFont typeface="+mj-lt"/>
              <a:buAutoNum type="alphaLcParenR"/>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State Development and Construction Corporation</a:t>
            </a:r>
          </a:p>
          <a:p>
            <a:pPr marL="1652588" marR="0" indent="-401638" algn="just" fontAlgn="base">
              <a:lnSpc>
                <a:spcPct val="120000"/>
              </a:lnSpc>
              <a:spcBef>
                <a:spcPts val="0"/>
              </a:spcBef>
              <a:spcAft>
                <a:spcPts val="0"/>
              </a:spcAft>
              <a:buFont typeface="+mj-lt"/>
              <a:buAutoNum type="alphaLcParenR"/>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Building Materials Corporation</a:t>
            </a:r>
          </a:p>
          <a:p>
            <a:pPr marL="176213" lvl="8" indent="0">
              <a:buNone/>
            </a:pPr>
            <a:r>
              <a:rPr lang="en-US" sz="2000"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 </a:t>
            </a:r>
            <a:endParaRPr lang="en-US" sz="2000" u="sng" dirty="0">
              <a:latin typeface="Bookman Old Style" panose="02050604050505020204" pitchFamily="18" charset="0"/>
            </a:endParaRPr>
          </a:p>
        </p:txBody>
      </p:sp>
      <p:pic>
        <p:nvPicPr>
          <p:cNvPr id="5" name="Picture 4"/>
          <p:cNvPicPr>
            <a:picLocks noChangeAspect="1"/>
          </p:cNvPicPr>
          <p:nvPr/>
        </p:nvPicPr>
        <p:blipFill>
          <a:blip r:embed="rId2"/>
          <a:stretch>
            <a:fillRect/>
          </a:stretch>
        </p:blipFill>
        <p:spPr>
          <a:xfrm>
            <a:off x="10519230" y="4343309"/>
            <a:ext cx="1600200" cy="1143000"/>
          </a:xfrm>
          <a:prstGeom prst="rect">
            <a:avLst/>
          </a:prstGeom>
        </p:spPr>
      </p:pic>
      <p:pic>
        <p:nvPicPr>
          <p:cNvPr id="6" name="Picture 5"/>
          <p:cNvPicPr>
            <a:picLocks noChangeAspect="1"/>
          </p:cNvPicPr>
          <p:nvPr/>
        </p:nvPicPr>
        <p:blipFill rotWithShape="1">
          <a:blip r:embed="rId3"/>
          <a:srcRect l="27079" t="11976" r="24240" b="18238"/>
          <a:stretch/>
        </p:blipFill>
        <p:spPr>
          <a:xfrm>
            <a:off x="9412014" y="5039422"/>
            <a:ext cx="1261241" cy="1229710"/>
          </a:xfrm>
          <a:prstGeom prst="rect">
            <a:avLst/>
          </a:prstGeom>
        </p:spPr>
      </p:pic>
      <p:pic>
        <p:nvPicPr>
          <p:cNvPr id="7" name="Picture 6"/>
          <p:cNvPicPr>
            <a:picLocks noChangeAspect="1"/>
          </p:cNvPicPr>
          <p:nvPr/>
        </p:nvPicPr>
        <p:blipFill>
          <a:blip r:embed="rId4"/>
          <a:stretch>
            <a:fillRect/>
          </a:stretch>
        </p:blipFill>
        <p:spPr>
          <a:xfrm>
            <a:off x="9873155" y="1953050"/>
            <a:ext cx="1600200" cy="1088371"/>
          </a:xfrm>
          <a:prstGeom prst="rect">
            <a:avLst/>
          </a:prstGeom>
        </p:spPr>
      </p:pic>
    </p:spTree>
    <p:extLst>
      <p:ext uri="{BB962C8B-B14F-4D97-AF65-F5344CB8AC3E}">
        <p14:creationId xmlns:p14="http://schemas.microsoft.com/office/powerpoint/2010/main" xmlns="" val="2126031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89638"/>
            <a:ext cx="9907604" cy="1079634"/>
          </a:xfrm>
        </p:spPr>
        <p:txBody>
          <a:bodyPr>
            <a:normAutofit/>
          </a:bodyPr>
          <a:lstStyle/>
          <a:p>
            <a:r>
              <a:rPr lang="en-GB" sz="4400" dirty="0">
                <a:solidFill>
                  <a:schemeClr val="tx1"/>
                </a:solidFill>
                <a:latin typeface="Bookman Old Style" panose="02050604050505020204" pitchFamily="18" charset="0"/>
              </a:rPr>
              <a:t>Sri Lankan Construction Industry</a:t>
            </a:r>
          </a:p>
        </p:txBody>
      </p:sp>
      <p:sp>
        <p:nvSpPr>
          <p:cNvPr id="4" name="Content Placeholder 3"/>
          <p:cNvSpPr>
            <a:spLocks noGrp="1"/>
          </p:cNvSpPr>
          <p:nvPr>
            <p:ph idx="1"/>
          </p:nvPr>
        </p:nvSpPr>
        <p:spPr>
          <a:xfrm>
            <a:off x="1097280" y="1669272"/>
            <a:ext cx="10483403" cy="4555066"/>
          </a:xfrm>
        </p:spPr>
        <p:txBody>
          <a:bodyPr>
            <a:noAutofit/>
          </a:bodyPr>
          <a:lstStyle/>
          <a:p>
            <a:pPr marL="0" marR="0" algn="just" fontAlgn="base">
              <a:lnSpc>
                <a:spcPct val="100000"/>
              </a:lnSpc>
              <a:spcBef>
                <a:spcPts val="0"/>
              </a:spcBef>
              <a:spcAft>
                <a:spcPts val="1650"/>
              </a:spcAft>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(2) Urban Development Authority (UDA)</a:t>
            </a:r>
            <a:endPar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pPr marR="0" algn="just" fontAlgn="base">
              <a:lnSpc>
                <a:spcPct val="100000"/>
              </a:lnSpc>
              <a:spcBef>
                <a:spcPts val="0"/>
              </a:spcBef>
              <a:spcAft>
                <a:spcPts val="1650"/>
              </a:spcAft>
              <a:buFont typeface="Wingdings" panose="05000000000000000000" pitchFamily="2" charset="2"/>
              <a:buChar char="Ø"/>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Empowered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to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undertake;</a:t>
            </a:r>
          </a:p>
          <a:p>
            <a:pPr marL="1316038" marR="0" indent="-338138" algn="just" fontAlgn="base">
              <a:lnSpc>
                <a:spcPct val="100000"/>
              </a:lnSpc>
              <a:spcBef>
                <a:spcPts val="0"/>
              </a:spcBef>
              <a:spcAft>
                <a:spcPts val="1650"/>
              </a:spcAft>
              <a:buFont typeface="+mj-lt"/>
              <a:buAutoNum type="alphaLcParenR"/>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Capital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investment plans in urban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areas</a:t>
            </a:r>
          </a:p>
          <a:p>
            <a:pPr marL="1316038" marR="0" indent="-338138" algn="just" fontAlgn="base">
              <a:lnSpc>
                <a:spcPct val="100000"/>
              </a:lnSpc>
              <a:spcBef>
                <a:spcPts val="0"/>
              </a:spcBef>
              <a:spcAft>
                <a:spcPts val="1650"/>
              </a:spcAft>
              <a:buFont typeface="+mj-lt"/>
              <a:buAutoNum type="alphaLcParenR"/>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Develop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and implement land use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policy</a:t>
            </a:r>
          </a:p>
          <a:p>
            <a:pPr marL="1316038" marR="0" indent="-338138" algn="just" fontAlgn="base">
              <a:lnSpc>
                <a:spcPct val="100000"/>
              </a:lnSpc>
              <a:spcBef>
                <a:spcPts val="0"/>
              </a:spcBef>
              <a:spcAft>
                <a:spcPts val="1650"/>
              </a:spcAft>
              <a:buFont typeface="+mj-lt"/>
              <a:buAutoNum type="alphaLcParenR"/>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Formulate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and enforce environmental standards and improvement policies, </a:t>
            </a:r>
            <a:endPar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pPr marL="1316038" marR="0" indent="-338138" algn="just" fontAlgn="base">
              <a:lnSpc>
                <a:spcPct val="100000"/>
              </a:lnSpc>
              <a:spcBef>
                <a:spcPts val="0"/>
              </a:spcBef>
              <a:spcAft>
                <a:spcPts val="1650"/>
              </a:spcAft>
              <a:buFont typeface="+mj-lt"/>
              <a:buAutoNum type="alphaLcParenR"/>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Carry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out work related to the development of urban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infrastructure</a:t>
            </a:r>
            <a:endPar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pPr marL="1316038" marR="0" indent="-338138" algn="just" fontAlgn="base">
              <a:lnSpc>
                <a:spcPct val="100000"/>
              </a:lnSpc>
              <a:spcBef>
                <a:spcPts val="0"/>
              </a:spcBef>
              <a:spcAft>
                <a:spcPts val="1650"/>
              </a:spcAft>
              <a:buFont typeface="+mj-lt"/>
              <a:buAutoNum type="alphaLcParenR"/>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Undertake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housing schemes of any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size</a:t>
            </a:r>
          </a:p>
          <a:p>
            <a:pPr marR="0" algn="just" fontAlgn="base">
              <a:lnSpc>
                <a:spcPct val="100000"/>
              </a:lnSpc>
              <a:spcBef>
                <a:spcPts val="0"/>
              </a:spcBef>
              <a:spcAft>
                <a:spcPts val="1650"/>
              </a:spcAft>
              <a:buFont typeface="Wingdings" panose="05000000000000000000" pitchFamily="2" charset="2"/>
              <a:buChar char="Ø"/>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UDA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works alongside the MHC, the newly incorporated Ministry of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Mega polis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and Western Region Development, and other entities in many of these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areas</a:t>
            </a:r>
            <a:endParaRPr lang="en-GB" dirty="0">
              <a:latin typeface="Bookman Old Style" panose="02050604050505020204" pitchFamily="18" charset="0"/>
              <a:ea typeface="Calibri" panose="020F0502020204030204" pitchFamily="34" charset="0"/>
              <a:cs typeface="Iskoola Pota"/>
            </a:endParaRPr>
          </a:p>
          <a:p>
            <a:pPr>
              <a:lnSpc>
                <a:spcPct val="100000"/>
              </a:lnSpc>
            </a:pPr>
            <a:endParaRPr lang="en-GB" dirty="0"/>
          </a:p>
        </p:txBody>
      </p:sp>
      <p:sp>
        <p:nvSpPr>
          <p:cNvPr id="3" name="AutoShape 2" descr="Image result for uda sri lanka"/>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p:cNvPicPr>
          <p:nvPr/>
        </p:nvPicPr>
        <p:blipFill>
          <a:blip r:embed="rId2"/>
          <a:stretch>
            <a:fillRect/>
          </a:stretch>
        </p:blipFill>
        <p:spPr>
          <a:xfrm>
            <a:off x="10579976" y="198856"/>
            <a:ext cx="1484027" cy="1484027"/>
          </a:xfrm>
          <a:prstGeom prst="rect">
            <a:avLst/>
          </a:prstGeom>
        </p:spPr>
      </p:pic>
    </p:spTree>
    <p:extLst>
      <p:ext uri="{BB962C8B-B14F-4D97-AF65-F5344CB8AC3E}">
        <p14:creationId xmlns:p14="http://schemas.microsoft.com/office/powerpoint/2010/main" xmlns="" val="1581710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679714"/>
            <a:ext cx="9907604" cy="1079634"/>
          </a:xfrm>
        </p:spPr>
        <p:txBody>
          <a:bodyPr>
            <a:normAutofit fontScale="90000"/>
          </a:bodyPr>
          <a:lstStyle/>
          <a:p>
            <a:r>
              <a:rPr lang="en-GB" sz="4400" dirty="0">
                <a:solidFill>
                  <a:schemeClr val="tx1"/>
                </a:solidFill>
                <a:latin typeface="Bookman Old Style" panose="02050604050505020204" pitchFamily="18" charset="0"/>
              </a:rPr>
              <a:t>Sri Lankan Construction </a:t>
            </a:r>
            <a:r>
              <a:rPr lang="en-GB" sz="4400" dirty="0" smtClean="0">
                <a:solidFill>
                  <a:schemeClr val="tx1"/>
                </a:solidFill>
                <a:latin typeface="Bookman Old Style" panose="02050604050505020204" pitchFamily="18" charset="0"/>
              </a:rPr>
              <a:t>Industry -Statistics</a:t>
            </a:r>
            <a:endParaRPr lang="en-GB" sz="4400" dirty="0">
              <a:solidFill>
                <a:schemeClr val="tx1"/>
              </a:solidFill>
              <a:latin typeface="Bookman Old Style" panose="02050604050505020204" pitchFamily="18" charset="0"/>
            </a:endParaRP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dirty="0" smtClean="0">
                <a:solidFill>
                  <a:schemeClr val="tx1"/>
                </a:solidFill>
                <a:latin typeface="Bookman Old Style" panose="02050604050505020204" pitchFamily="18" charset="0"/>
              </a:rPr>
              <a:t>According to the  Department of Census an Statistics; as</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of 2012, the total estimated value of all types of construction activity in Sri Lanka was </a:t>
            </a:r>
            <a:r>
              <a:rPr lang="en-US" b="1" dirty="0" smtClean="0">
                <a:solidFill>
                  <a:srgbClr val="FF0000"/>
                </a:solidFill>
                <a:latin typeface="Bookman Old Style" panose="02050604050505020204" pitchFamily="18" charset="0"/>
                <a:ea typeface="Times New Roman" panose="02020603050405020304" pitchFamily="18" charset="0"/>
                <a:cs typeface="Tahoma" panose="020B0604030504040204" pitchFamily="34" charset="0"/>
              </a:rPr>
              <a:t>LKR</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 </a:t>
            </a:r>
            <a:r>
              <a:rPr lang="en-US" b="1" dirty="0" smtClean="0">
                <a:solidFill>
                  <a:srgbClr val="FF0000"/>
                </a:solidFill>
                <a:latin typeface="Bookman Old Style" panose="02050604050505020204" pitchFamily="18" charset="0"/>
                <a:ea typeface="Times New Roman" panose="02020603050405020304" pitchFamily="18" charset="0"/>
                <a:cs typeface="Tahoma" panose="020B0604030504040204" pitchFamily="34" charset="0"/>
              </a:rPr>
              <a:t>113.43bn </a:t>
            </a:r>
            <a:r>
              <a:rPr lang="en-US" b="1" dirty="0">
                <a:solidFill>
                  <a:srgbClr val="FF0000"/>
                </a:solidFill>
                <a:latin typeface="Bookman Old Style" panose="02050604050505020204" pitchFamily="18" charset="0"/>
                <a:ea typeface="Times New Roman" panose="02020603050405020304" pitchFamily="18" charset="0"/>
                <a:cs typeface="Tahoma" panose="020B0604030504040204" pitchFamily="34" charset="0"/>
              </a:rPr>
              <a:t>($</a:t>
            </a:r>
            <a:r>
              <a:rPr lang="en-US" b="1" dirty="0" smtClean="0">
                <a:solidFill>
                  <a:srgbClr val="FF0000"/>
                </a:solidFill>
                <a:latin typeface="Bookman Old Style" panose="02050604050505020204" pitchFamily="18" charset="0"/>
                <a:ea typeface="Times New Roman" panose="02020603050405020304" pitchFamily="18" charset="0"/>
                <a:cs typeface="Tahoma" panose="020B0604030504040204" pitchFamily="34" charset="0"/>
              </a:rPr>
              <a:t>816.7m</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t>
            </a:r>
          </a:p>
          <a:p>
            <a:pPr marL="0" indent="0" algn="just">
              <a:buNone/>
            </a:pPr>
            <a:endParaRPr lang="en-US" sz="1050"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pPr marR="0" algn="just" fontAlgn="base">
              <a:lnSpc>
                <a:spcPts val="1650"/>
              </a:lnSpc>
              <a:spcBef>
                <a:spcPts val="0"/>
              </a:spcBef>
              <a:spcAft>
                <a:spcPts val="1650"/>
              </a:spcAft>
              <a:buFont typeface="Wingdings" panose="05000000000000000000" pitchFamily="2" charset="2"/>
              <a:buChar char="Ø"/>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Buildings</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 or structures,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make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up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LKR 58bn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($417.6m) of work done in 2012, which was equal to 51.1% of total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work</a:t>
            </a:r>
            <a:endParaRPr lang="en-GB" sz="1800" dirty="0">
              <a:latin typeface="Calibri" panose="020F0502020204030204" pitchFamily="34" charset="0"/>
              <a:ea typeface="Calibri" panose="020F0502020204030204" pitchFamily="34" charset="0"/>
              <a:cs typeface="Iskoola Pota"/>
            </a:endParaRPr>
          </a:p>
          <a:p>
            <a:pPr>
              <a:buFont typeface="Wingdings" panose="05000000000000000000" pitchFamily="2" charset="2"/>
              <a:buChar char="Ø"/>
            </a:pP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In second place was highways, on which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LKR 30.4bn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($218.9m) was spent over the course of the year, or 26.8% of the total</a:t>
            </a:r>
            <a:endPar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pPr algn="just">
              <a:buFont typeface="Wingdings" panose="05000000000000000000" pitchFamily="2" charset="2"/>
              <a:buChar char="Ø"/>
            </a:pPr>
            <a:r>
              <a:rPr lang="en-US" dirty="0">
                <a:solidFill>
                  <a:srgbClr val="000000"/>
                </a:solidFill>
                <a:latin typeface="Bookman Old Style" panose="02050604050505020204" pitchFamily="18" charset="0"/>
              </a:rPr>
              <a:t>According to the </a:t>
            </a:r>
            <a:r>
              <a:rPr lang="en-US" dirty="0" smtClean="0">
                <a:solidFill>
                  <a:srgbClr val="000000"/>
                </a:solidFill>
                <a:latin typeface="Bookman Old Style" panose="02050604050505020204" pitchFamily="18" charset="0"/>
              </a:rPr>
              <a:t>National Development Bank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NDBS),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in 2014 the construction sector accounted for 9.6% of Sri Lanka’s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GDP</a:t>
            </a:r>
          </a:p>
          <a:p>
            <a:pPr marL="0" marR="0" indent="0" algn="just" fontAlgn="base">
              <a:lnSpc>
                <a:spcPts val="1650"/>
              </a:lnSpc>
              <a:spcBef>
                <a:spcPts val="0"/>
              </a:spcBef>
              <a:spcAft>
                <a:spcPts val="1650"/>
              </a:spcAft>
              <a:buNone/>
            </a:pPr>
            <a:endPar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p:txBody>
      </p:sp>
      <p:sp>
        <p:nvSpPr>
          <p:cNvPr id="6" name="AutoShape 2" descr="Image result for statistics imag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p:cNvPicPr>
          <p:nvPr/>
        </p:nvPicPr>
        <p:blipFill>
          <a:blip r:embed="rId2"/>
          <a:stretch>
            <a:fillRect/>
          </a:stretch>
        </p:blipFill>
        <p:spPr>
          <a:xfrm>
            <a:off x="9801727" y="435009"/>
            <a:ext cx="1892968" cy="1299233"/>
          </a:xfrm>
          <a:prstGeom prst="rect">
            <a:avLst/>
          </a:prstGeom>
        </p:spPr>
      </p:pic>
    </p:spTree>
    <p:extLst>
      <p:ext uri="{BB962C8B-B14F-4D97-AF65-F5344CB8AC3E}">
        <p14:creationId xmlns:p14="http://schemas.microsoft.com/office/powerpoint/2010/main" xmlns="" val="2399861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639" y="239306"/>
            <a:ext cx="10253892" cy="1479135"/>
          </a:xfrm>
        </p:spPr>
        <p:txBody>
          <a:bodyPr/>
          <a:lstStyle/>
          <a:p>
            <a:r>
              <a:rPr lang="en-GB" sz="4000" dirty="0">
                <a:solidFill>
                  <a:srgbClr val="000000"/>
                </a:solidFill>
                <a:latin typeface="Bookman Old Style" panose="02050604050505020204" pitchFamily="18" charset="0"/>
              </a:rPr>
              <a:t>Sri Lankan Construction </a:t>
            </a:r>
            <a:r>
              <a:rPr lang="en-GB" sz="4000" dirty="0" smtClean="0">
                <a:solidFill>
                  <a:srgbClr val="000000"/>
                </a:solidFill>
                <a:latin typeface="Bookman Old Style" panose="02050604050505020204" pitchFamily="18" charset="0"/>
              </a:rPr>
              <a:t>Industry-Major Projects</a:t>
            </a:r>
            <a:endParaRPr lang="en-GB" dirty="0"/>
          </a:p>
        </p:txBody>
      </p:sp>
      <p:sp>
        <p:nvSpPr>
          <p:cNvPr id="3" name="Content Placeholder 2"/>
          <p:cNvSpPr>
            <a:spLocks noGrp="1"/>
          </p:cNvSpPr>
          <p:nvPr>
            <p:ph idx="1"/>
          </p:nvPr>
        </p:nvSpPr>
        <p:spPr/>
        <p:txBody>
          <a:bodyPr>
            <a:normAutofit/>
          </a:bodyPr>
          <a:lstStyle/>
          <a:p>
            <a:pPr marL="0" indent="0" algn="just" fontAlgn="base">
              <a:lnSpc>
                <a:spcPts val="1650"/>
              </a:lnSpc>
              <a:spcBef>
                <a:spcPts val="0"/>
              </a:spcBef>
              <a:spcAft>
                <a:spcPts val="1650"/>
              </a:spcAft>
              <a:buNone/>
            </a:pPr>
            <a:r>
              <a:rPr lang="en-US" u="sng"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Infrastructure Projects</a:t>
            </a:r>
            <a:endPar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pPr marR="0" algn="just" fontAlgn="base">
              <a:lnSpc>
                <a:spcPct val="110000"/>
              </a:lnSpc>
              <a:spcBef>
                <a:spcPts val="0"/>
              </a:spcBef>
              <a:spcAft>
                <a:spcPts val="600"/>
              </a:spcAft>
              <a:buFont typeface="Wingdings" panose="05000000000000000000" pitchFamily="2" charset="2"/>
              <a:buChar char="Ø"/>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Under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 range of short- and medium-term master plans, the government has invested heavily in infrastructure of all kinds in recent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years</a:t>
            </a:r>
            <a:endParaRPr lang="en-US" u="sng"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pPr algn="just">
              <a:buFont typeface="Wingdings" panose="05000000000000000000" pitchFamily="2" charset="2"/>
              <a:buChar char="Ø"/>
            </a:pPr>
            <a:r>
              <a:rPr lang="en-US" dirty="0">
                <a:solidFill>
                  <a:schemeClr val="tx1"/>
                </a:solidFill>
                <a:latin typeface="Bookman Old Style" panose="02050604050505020204" pitchFamily="18" charset="0"/>
              </a:rPr>
              <a:t>The Ministry of Transport and the Ministry of Higher Education and Highways, for example, have carried out a considerable amount of road and expressway development and refurbishment in recent </a:t>
            </a:r>
            <a:r>
              <a:rPr lang="en-US" dirty="0" smtClean="0">
                <a:solidFill>
                  <a:schemeClr val="tx1"/>
                </a:solidFill>
                <a:latin typeface="Bookman Old Style" panose="02050604050505020204" pitchFamily="18" charset="0"/>
              </a:rPr>
              <a:t>years</a:t>
            </a:r>
            <a:endParaRPr lang="en-US" dirty="0">
              <a:solidFill>
                <a:schemeClr val="tx1"/>
              </a:solidFill>
              <a:latin typeface="Bookman Old Style" panose="02050604050505020204" pitchFamily="18" charset="0"/>
            </a:endParaRPr>
          </a:p>
          <a:p>
            <a:pPr algn="just">
              <a:buFont typeface="Wingdings" panose="05000000000000000000" pitchFamily="2" charset="2"/>
              <a:buChar char="Ø"/>
            </a:pPr>
            <a:r>
              <a:rPr lang="en-US" dirty="0" smtClean="0">
                <a:solidFill>
                  <a:schemeClr val="tx1"/>
                </a:solidFill>
                <a:latin typeface="Bookman Old Style" panose="02050604050505020204" pitchFamily="18" charset="0"/>
              </a:rPr>
              <a:t>Nearly </a:t>
            </a:r>
            <a:r>
              <a:rPr lang="en-US" dirty="0">
                <a:solidFill>
                  <a:schemeClr val="tx1"/>
                </a:solidFill>
                <a:latin typeface="Bookman Old Style" panose="02050604050505020204" pitchFamily="18" charset="0"/>
              </a:rPr>
              <a:t>,94% of the population had access to improved drinking water as of </a:t>
            </a:r>
            <a:r>
              <a:rPr lang="en-US" dirty="0" smtClean="0">
                <a:solidFill>
                  <a:schemeClr val="tx1"/>
                </a:solidFill>
                <a:latin typeface="Bookman Old Style" panose="02050604050505020204" pitchFamily="18" charset="0"/>
              </a:rPr>
              <a:t>2012,44</a:t>
            </a:r>
            <a:r>
              <a:rPr lang="en-US" dirty="0">
                <a:solidFill>
                  <a:schemeClr val="tx1"/>
                </a:solidFill>
                <a:latin typeface="Bookman Old Style" panose="02050604050505020204" pitchFamily="18" charset="0"/>
              </a:rPr>
              <a:t>% of this water was delivered directly to homes via </a:t>
            </a:r>
            <a:r>
              <a:rPr lang="en-US" dirty="0" smtClean="0">
                <a:solidFill>
                  <a:schemeClr val="tx1"/>
                </a:solidFill>
                <a:latin typeface="Bookman Old Style" panose="02050604050505020204" pitchFamily="18" charset="0"/>
              </a:rPr>
              <a:t>pipes </a:t>
            </a:r>
            <a:r>
              <a:rPr lang="en-US" dirty="0">
                <a:solidFill>
                  <a:prstClr val="black"/>
                </a:solidFill>
                <a:latin typeface="Bookman Old Style" panose="02050604050505020204" pitchFamily="18" charset="0"/>
              </a:rPr>
              <a:t>as of 2014</a:t>
            </a:r>
            <a:endParaRPr lang="en-US" dirty="0">
              <a:solidFill>
                <a:schemeClr val="tx1"/>
              </a:solidFill>
              <a:latin typeface="Bookman Old Style" panose="02050604050505020204" pitchFamily="18" charset="0"/>
            </a:endParaRPr>
          </a:p>
          <a:p>
            <a:pPr algn="just">
              <a:buFont typeface="Wingdings" panose="05000000000000000000" pitchFamily="2" charset="2"/>
              <a:buChar char="Ø"/>
            </a:pPr>
            <a:r>
              <a:rPr lang="en-US" dirty="0">
                <a:solidFill>
                  <a:schemeClr val="tx1"/>
                </a:solidFill>
                <a:latin typeface="Bookman Old Style" panose="02050604050505020204" pitchFamily="18" charset="0"/>
              </a:rPr>
              <a:t>Colombo Port City project </a:t>
            </a:r>
          </a:p>
          <a:p>
            <a:pPr algn="just">
              <a:buFont typeface="Wingdings" panose="05000000000000000000" pitchFamily="2" charset="2"/>
              <a:buChar char="Ø"/>
            </a:pPr>
            <a:r>
              <a:rPr lang="en-US" dirty="0">
                <a:solidFill>
                  <a:schemeClr val="tx1"/>
                </a:solidFill>
                <a:latin typeface="Bookman Old Style" panose="02050604050505020204" pitchFamily="18" charset="0"/>
              </a:rPr>
              <a:t>Moragahakanda power project</a:t>
            </a:r>
          </a:p>
          <a:p>
            <a:endParaRPr lang="en-GB" dirty="0"/>
          </a:p>
        </p:txBody>
      </p:sp>
      <p:pic>
        <p:nvPicPr>
          <p:cNvPr id="4" name="Picture 3"/>
          <p:cNvPicPr>
            <a:picLocks noChangeAspect="1"/>
          </p:cNvPicPr>
          <p:nvPr/>
        </p:nvPicPr>
        <p:blipFill>
          <a:blip r:embed="rId2"/>
          <a:stretch>
            <a:fillRect/>
          </a:stretch>
        </p:blipFill>
        <p:spPr>
          <a:xfrm>
            <a:off x="8343177" y="5067010"/>
            <a:ext cx="3648075" cy="1257300"/>
          </a:xfrm>
          <a:prstGeom prst="rect">
            <a:avLst/>
          </a:prstGeom>
        </p:spPr>
      </p:pic>
    </p:spTree>
    <p:extLst>
      <p:ext uri="{BB962C8B-B14F-4D97-AF65-F5344CB8AC3E}">
        <p14:creationId xmlns:p14="http://schemas.microsoft.com/office/powerpoint/2010/main" xmlns="" val="3092706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920" y="286603"/>
            <a:ext cx="10364251" cy="1450757"/>
          </a:xfrm>
        </p:spPr>
        <p:txBody>
          <a:bodyPr/>
          <a:lstStyle/>
          <a:p>
            <a:r>
              <a:rPr lang="en-GB" sz="4000" dirty="0">
                <a:solidFill>
                  <a:srgbClr val="000000"/>
                </a:solidFill>
                <a:latin typeface="Bookman Old Style" panose="02050604050505020204" pitchFamily="18" charset="0"/>
              </a:rPr>
              <a:t>Sri Lankan Construction </a:t>
            </a:r>
            <a:r>
              <a:rPr lang="en-GB" sz="4000" dirty="0" smtClean="0">
                <a:solidFill>
                  <a:srgbClr val="000000"/>
                </a:solidFill>
                <a:latin typeface="Bookman Old Style" panose="02050604050505020204" pitchFamily="18" charset="0"/>
              </a:rPr>
              <a:t>Industry-Major </a:t>
            </a:r>
            <a:r>
              <a:rPr lang="en-GB" sz="4000" dirty="0">
                <a:solidFill>
                  <a:srgbClr val="000000"/>
                </a:solidFill>
                <a:latin typeface="Bookman Old Style" panose="02050604050505020204" pitchFamily="18" charset="0"/>
              </a:rPr>
              <a:t>Projects</a:t>
            </a:r>
            <a:endParaRPr lang="en-GB" dirty="0"/>
          </a:p>
        </p:txBody>
      </p:sp>
      <p:sp>
        <p:nvSpPr>
          <p:cNvPr id="3" name="Content Placeholder 2"/>
          <p:cNvSpPr>
            <a:spLocks noGrp="1"/>
          </p:cNvSpPr>
          <p:nvPr>
            <p:ph idx="1"/>
          </p:nvPr>
        </p:nvSpPr>
        <p:spPr>
          <a:xfrm>
            <a:off x="1097280" y="1737360"/>
            <a:ext cx="10058400" cy="4023360"/>
          </a:xfrm>
        </p:spPr>
        <p:txBody>
          <a:bodyPr/>
          <a:lstStyle/>
          <a:p>
            <a:pPr marL="0" marR="0" algn="just" fontAlgn="base">
              <a:lnSpc>
                <a:spcPts val="1650"/>
              </a:lnSpc>
              <a:spcBef>
                <a:spcPts val="0"/>
              </a:spcBef>
              <a:spcAft>
                <a:spcPts val="1650"/>
              </a:spcAft>
            </a:pPr>
            <a:endParaRPr lang="en-US" u="sng"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endParaRPr>
          </a:p>
          <a:p>
            <a:pPr marL="0" marR="0" algn="just" fontAlgn="base">
              <a:lnSpc>
                <a:spcPts val="1650"/>
              </a:lnSpc>
              <a:spcBef>
                <a:spcPts val="0"/>
              </a:spcBef>
              <a:spcAft>
                <a:spcPts val="1650"/>
              </a:spcAft>
            </a:pPr>
            <a:r>
              <a:rPr lang="en-US" u="sng"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Building Projects</a:t>
            </a:r>
          </a:p>
          <a:p>
            <a:pPr marR="0" algn="just" fontAlgn="base">
              <a:lnSpc>
                <a:spcPct val="100000"/>
              </a:lnSpc>
              <a:spcBef>
                <a:spcPts val="0"/>
              </a:spcBef>
              <a:spcAft>
                <a:spcPts val="1650"/>
              </a:spcAft>
              <a:buFont typeface="Wingdings" panose="05000000000000000000" pitchFamily="2" charset="2"/>
              <a:buChar char="Ø"/>
            </a:pP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V</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arious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real estate segments were in demand as of early 2016, including grade-A office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space,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hotels, affordable and luxury residential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space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and commercial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space</a:t>
            </a:r>
          </a:p>
          <a:p>
            <a:pPr marR="0" algn="just" fontAlgn="base">
              <a:lnSpc>
                <a:spcPct val="100000"/>
              </a:lnSpc>
              <a:spcBef>
                <a:spcPts val="0"/>
              </a:spcBef>
              <a:spcAft>
                <a:spcPts val="1650"/>
              </a:spcAft>
              <a:buFont typeface="Wingdings" panose="05000000000000000000" pitchFamily="2" charset="2"/>
              <a:buChar char="Ø"/>
            </a:pP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Key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projects in this space include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large-scale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mixed-use commercial, residential and hotel projects currently being developed by Hyatt Regency, Shangri-La Hotels and Resorts, and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Moovenpick </a:t>
            </a:r>
            <a:r>
              <a:rPr lang="en-US"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Hotels and </a:t>
            </a:r>
            <a:r>
              <a:rPr lang="en-US" dirty="0" smtClean="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Resorts</a:t>
            </a:r>
            <a:endParaRPr lang="en-GB" dirty="0"/>
          </a:p>
        </p:txBody>
      </p:sp>
      <p:pic>
        <p:nvPicPr>
          <p:cNvPr id="4" name="Picture 3"/>
          <p:cNvPicPr>
            <a:picLocks noChangeAspect="1"/>
          </p:cNvPicPr>
          <p:nvPr/>
        </p:nvPicPr>
        <p:blipFill>
          <a:blip r:embed="rId2"/>
          <a:stretch>
            <a:fillRect/>
          </a:stretch>
        </p:blipFill>
        <p:spPr>
          <a:xfrm>
            <a:off x="9660058" y="4961487"/>
            <a:ext cx="2531942" cy="1896513"/>
          </a:xfrm>
          <a:prstGeom prst="rect">
            <a:avLst/>
          </a:prstGeom>
        </p:spPr>
      </p:pic>
    </p:spTree>
    <p:extLst>
      <p:ext uri="{BB962C8B-B14F-4D97-AF65-F5344CB8AC3E}">
        <p14:creationId xmlns:p14="http://schemas.microsoft.com/office/powerpoint/2010/main" xmlns="" val="3186039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379757</TotalTime>
  <Words>1811</Words>
  <Application>Microsoft Office PowerPoint</Application>
  <PresentationFormat>Custom</PresentationFormat>
  <Paragraphs>132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Retrospect</vt:lpstr>
      <vt:lpstr>IMPORTANCE OF CONSTRUCTION SECTOR FOR ECONOMIC DEVELOPMENT IN SRI LANKA &amp; ROLE OF ACCREDITATION </vt:lpstr>
      <vt:lpstr>Significance of the construction Industry</vt:lpstr>
      <vt:lpstr>Economic Growth &amp; Construction industry</vt:lpstr>
      <vt:lpstr>Sri Lankan Construction Industry -Stakeholders</vt:lpstr>
      <vt:lpstr>Sri Lankan Construction Industry</vt:lpstr>
      <vt:lpstr>Sri Lankan Construction Industry</vt:lpstr>
      <vt:lpstr>Sri Lankan Construction Industry -Statistics</vt:lpstr>
      <vt:lpstr>Sri Lankan Construction Industry-Major Projects</vt:lpstr>
      <vt:lpstr>Sri Lankan Construction Industry-Major Projects</vt:lpstr>
      <vt:lpstr>State Announcements</vt:lpstr>
      <vt:lpstr>Government Implementation in Constructions’ Cost Input </vt:lpstr>
      <vt:lpstr>   Accreditation  -Delivering confidence in the construction  and the built Environment </vt:lpstr>
      <vt:lpstr>Construction Sector Accreditation </vt:lpstr>
      <vt:lpstr>Construction Sector Accreditation </vt:lpstr>
      <vt:lpstr>     What is the role of Accreditation?? </vt:lpstr>
      <vt:lpstr> What is the role of Accreditation?? </vt:lpstr>
      <vt:lpstr>What are the issues ??</vt:lpstr>
      <vt:lpstr>Benefits of Accreditation in General </vt:lpstr>
      <vt:lpstr>Benefits for Construction Companies and Manufacturers of Construction Products </vt:lpstr>
      <vt:lpstr>Bibliography</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Accretion in the Educational Sector &amp; Role of Professional Institutes</dc:title>
  <dc:creator>Iresha</dc:creator>
  <cp:lastModifiedBy>SLAB</cp:lastModifiedBy>
  <cp:revision>88</cp:revision>
  <dcterms:created xsi:type="dcterms:W3CDTF">2016-09-19T06:45:45Z</dcterms:created>
  <dcterms:modified xsi:type="dcterms:W3CDTF">2017-06-13T03:41:36Z</dcterms:modified>
</cp:coreProperties>
</file>